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3" r:id="rId1"/>
  </p:sldMasterIdLst>
  <p:notesMasterIdLst>
    <p:notesMasterId r:id="rId14"/>
  </p:notesMasterIdLst>
  <p:sldIdLst>
    <p:sldId id="256" r:id="rId2"/>
    <p:sldId id="268" r:id="rId3"/>
    <p:sldId id="269" r:id="rId4"/>
    <p:sldId id="261" r:id="rId5"/>
    <p:sldId id="271" r:id="rId6"/>
    <p:sldId id="273" r:id="rId7"/>
    <p:sldId id="264" r:id="rId8"/>
    <p:sldId id="274" r:id="rId9"/>
    <p:sldId id="267" r:id="rId10"/>
    <p:sldId id="275" r:id="rId11"/>
    <p:sldId id="276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9A731EE5-8B58-443C-B4BE-2BC7186393FD}">
          <p14:sldIdLst>
            <p14:sldId id="256"/>
            <p14:sldId id="268"/>
            <p14:sldId id="269"/>
            <p14:sldId id="261"/>
            <p14:sldId id="271"/>
            <p14:sldId id="273"/>
            <p14:sldId id="264"/>
            <p14:sldId id="274"/>
            <p14:sldId id="267"/>
            <p14:sldId id="275"/>
            <p14:sldId id="276"/>
          </p14:sldIdLst>
        </p14:section>
        <p14:section name="Sezione senza titolo" id="{6808E531-8FCD-4131-B423-62E43D5BA996}">
          <p14:sldIdLst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A7"/>
    <a:srgbClr val="C00000"/>
    <a:srgbClr val="0062A8"/>
    <a:srgbClr val="1A73B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E9823-E155-4277-B296-299E7A07A3B7}" v="40" dt="2022-05-23T10:48:34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69" autoAdjust="0"/>
  </p:normalViewPr>
  <p:slideViewPr>
    <p:cSldViewPr snapToGrid="0">
      <p:cViewPr varScale="1">
        <p:scale>
          <a:sx n="95" d="100"/>
          <a:sy n="95" d="100"/>
        </p:scale>
        <p:origin x="3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BE177-345B-445D-8C15-2C7F907DC10C}" type="datetimeFigureOut">
              <a:rPr lang="it-IT" smtClean="0"/>
              <a:t>27/10/2022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4EA28-CE00-4117-AE37-2752D2FDE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17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EA28-CE00-4117-AE37-2752D2FDE36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48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EA28-CE00-4117-AE37-2752D2FDE36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144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EA28-CE00-4117-AE37-2752D2FDE36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462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EA28-CE00-4117-AE37-2752D2FDE36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200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EA28-CE00-4117-AE37-2752D2FDE36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03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EA28-CE00-4117-AE37-2752D2FDE36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33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61209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7775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6607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3031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7691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6166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68758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7766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8531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7853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3294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20849-1263-4C37-8790-ECAD40F880D5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7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.wmf"/><Relationship Id="rId4" Type="http://schemas.openxmlformats.org/officeDocument/2006/relationships/notesSlide" Target="../notesSlides/notesSlide1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reaker.com/episode/48557704" TargetMode="External"/><Relationship Id="rId13" Type="http://schemas.openxmlformats.org/officeDocument/2006/relationships/hyperlink" Target="https://eur04.safelinks.protection.outlook.com/?url=https%3A%2F%2Fwww.cortecostituzionale.it%2FactionSchedaPronuncia.do%3Fparam_ecli%3DECLI%3AIT%3ACOST%3A2017%3A180&amp;data=05%7C01%7Cfabio.benisio%40SCUOLAMAGISTRATURA.IT%7C4d81731d1f9f483df2c208da3cc7288f%7C43ea8a99c6ed4a82b447d69d06583d87%7C0%7C0%7C637889123327464982%7CUnknown%7CTWFpbGZsb3d8eyJWIjoiMC4wLjAwMDAiLCJQIjoiV2luMzIiLCJBTiI6Ik1haWwiLCJXVCI6Mn0%3D%7C3000%7C%7C%7C&amp;sdata=huc2lDVvxilCs3AdaEnK3kB6J35Ota4%2FSodW7sfGgnQ%3D&amp;reserved=0" TargetMode="External"/><Relationship Id="rId18" Type="http://schemas.openxmlformats.org/officeDocument/2006/relationships/image" Target="../media/image24.wmf"/><Relationship Id="rId3" Type="http://schemas.openxmlformats.org/officeDocument/2006/relationships/image" Target="../media/image1.png"/><Relationship Id="rId7" Type="http://schemas.openxmlformats.org/officeDocument/2006/relationships/image" Target="../media/image22.jpg"/><Relationship Id="rId12" Type="http://schemas.openxmlformats.org/officeDocument/2006/relationships/hyperlink" Target="https://eur04.safelinks.protection.outlook.com/?url=https%3A%2F%2Fwww.normattiva.it%2Furi-res%2FN2Ls%3Furn%3Anir%3Astato%3Alegge.costituzionale%3A2001%3B3&amp;data=05%7C01%7Cfabio.benisio%40SCUOLAMAGISTRATURA.IT%7C4d81731d1f9f483df2c208da3cc7288f%7C43ea8a99c6ed4a82b447d69d06583d87%7C0%7C0%7C637889123327464982%7CUnknown%7CTWFpbGZsb3d8eyJWIjoiMC4wLjAwMDAiLCJQIjoiV2luMzIiLCJBTiI6Ik1haWwiLCJXVCI6Mn0%3D%7C3000%7C%7C%7C&amp;sdata=4dRqZoSJ0MA%2BN1N1bGUj9qpau0W0Dvr1LCc8l9LnjDk%3D&amp;reserved=0" TargetMode="External"/><Relationship Id="rId17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ur04.safelinks.protection.outlook.com/?url=https%3A%2F%2Fyoutu.be%2FIkrMOgYnGnI&amp;data=05%7C01%7Cfabio.benisio%40SCUOLAMAGISTRATURA.IT%7C4d81731d1f9f483df2c208da3cc7288f%7C43ea8a99c6ed4a82b447d69d06583d87%7C0%7C0%7C637889123327464982%7CUnknown%7CTWFpbGZsb3d8eyJWIjoiMC4wLjAwMDAiLCJQIjoiV2luMzIiLCJBTiI6Ik1haWwiLCJXVCI6Mn0%3D%7C3000%7C%7C%7C&amp;sdata=wyvQBGmNf2gMfMqrb1WezXtsoDH9WgMugrFYMUViBlM%3D&amp;reserved=0" TargetMode="External"/><Relationship Id="rId11" Type="http://schemas.openxmlformats.org/officeDocument/2006/relationships/hyperlink" Target="https://eur04.safelinks.protection.outlook.com/?url=https%3A%2F%2Fwww.normattiva.it%2Furi-res%2FN2Ls%3Furn%3Anir%3Astato%3Acostituzione%3A1947-12-27~art117&amp;data=05%7C01%7Cfabio.benisio%40SCUOLAMAGISTRATURA.IT%7C4d81731d1f9f483df2c208da3cc7288f%7C43ea8a99c6ed4a82b447d69d06583d87%7C0%7C0%7C637889123327464982%7CUnknown%7CTWFpbGZsb3d8eyJWIjoiMC4wLjAwMDAiLCJQIjoiV2luMzIiLCJBTiI6Ik1haWwiLCJXVCI6Mn0%3D%7C3000%7C%7C%7C&amp;sdata=ewlRE0dvipJ%2F0hUtmnaCZGHeGC4Mnpwb5wArFvC%2BL5I%3D&amp;reserved=0" TargetMode="External"/><Relationship Id="rId5" Type="http://schemas.openxmlformats.org/officeDocument/2006/relationships/image" Target="../media/image3.jpg"/><Relationship Id="rId15" Type="http://schemas.openxmlformats.org/officeDocument/2006/relationships/oleObject" Target="../embeddings/oleObject2.bin"/><Relationship Id="rId10" Type="http://schemas.openxmlformats.org/officeDocument/2006/relationships/hyperlink" Target="https://eur04.safelinks.protection.outlook.com/?url=https%3A%2F%2Fwww.normattiva.it%2Furi-res%2FN2Ls%3Furn%3Anir%3Astato%3Acostituzione%3A1947-12-27~art23&amp;data=05%7C01%7Cfabio.benisio%40SCUOLAMAGISTRATURA.IT%7C4d81731d1f9f483df2c208da3cc7288f%7C43ea8a99c6ed4a82b447d69d06583d87%7C0%7C0%7C637889123327464982%7CUnknown%7CTWFpbGZsb3d8eyJWIjoiMC4wLjAwMDAiLCJQIjoiV2luMzIiLCJBTiI6Ik1haWwiLCJXVCI6Mn0%3D%7C3000%7C%7C%7C&amp;sdata=NV1olR%2BmWkw3MiR7i2SpvbtNlUc%2FAlW5w62xk2paaEI%3D&amp;reserved=0" TargetMode="External"/><Relationship Id="rId19" Type="http://schemas.openxmlformats.org/officeDocument/2006/relationships/oleObject" Target="../embeddings/oleObject4.bin"/><Relationship Id="rId4" Type="http://schemas.openxmlformats.org/officeDocument/2006/relationships/image" Target="../media/image2.png"/><Relationship Id="rId9" Type="http://schemas.openxmlformats.org/officeDocument/2006/relationships/slide" Target="slide11.xml"/><Relationship Id="rId14" Type="http://schemas.openxmlformats.org/officeDocument/2006/relationships/hyperlink" Target="https://eur04.safelinks.protection.outlook.com/?url=https%3A%2F%2Fwww.cortecostituzionale.it%2FactionSchedaPronuncia.do%3Fparam_ecli%3DECLI%3AIT%3ACOST%3A2017%3A183&amp;data=05%7C01%7Cfabio.benisio%40SCUOLAMAGISTRATURA.IT%7C4d81731d1f9f483df2c208da3cc7288f%7C43ea8a99c6ed4a82b447d69d06583d87%7C0%7C0%7C637889123327464982%7CUnknown%7CTWFpbGZsb3d8eyJWIjoiMC4wLjAwMDAiLCJQIjoiV2luMzIiLCJBTiI6Ik1haWwiLCJXVCI6Mn0%3D%7C3000%7C%7C%7C&amp;sdata=J7qoX2BDTErWCLuoRpKZettEYVoZz90LHhm%2FnLiZfvE%3D&amp;reserved=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ur04.safelinks.protection.outlook.com/?url=https%3A%2F%2Fyoutu.be%2FIkrMOgYnGnI&amp;data=05%7C01%7Cfabio.benisio%40SCUOLAMAGISTRATURA.IT%7C4d81731d1f9f483df2c208da3cc7288f%7C43ea8a99c6ed4a82b447d69d06583d87%7C0%7C0%7C637889123327464982%7CUnknown%7CTWFpbGZsb3d8eyJWIjoiMC4wLjAwMDAiLCJQIjoiV2luMzIiLCJBTiI6Ik1haWwiLCJXVCI6Mn0%3D%7C3000%7C%7C%7C&amp;sdata=wyvQBGmNf2gMfMqrb1WezXtsoDH9WgMugrFYMUViBlM%3D&amp;reserved=0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uolamagistratura.it/web/portalessm/quaderni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jp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349" y="0"/>
            <a:ext cx="901492" cy="6858000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" y="-9942"/>
            <a:ext cx="558858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della Magistratura -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1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pic>
        <p:nvPicPr>
          <p:cNvPr id="2" name="FDT_presentazione">
            <a:hlinkClick r:id="" action="ppaction://media"/>
            <a:extLst>
              <a:ext uri="{FF2B5EF4-FFF2-40B4-BE49-F238E27FC236}">
                <a16:creationId xmlns:a16="http://schemas.microsoft.com/office/drawing/2014/main" id="{030073C5-CC2D-6A95-9551-A7D3BEC565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9189" y="1811906"/>
            <a:ext cx="6741334" cy="381584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484E876C-CCD5-4537-1E8B-DFFE1AD77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324936"/>
              </p:ext>
            </p:extLst>
          </p:nvPr>
        </p:nvGraphicFramePr>
        <p:xfrm>
          <a:off x="1916343" y="155981"/>
          <a:ext cx="8248217" cy="1026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6260400" imgH="780120" progId="Photoshop.Image.13">
                  <p:embed/>
                </p:oleObj>
              </mc:Choice>
              <mc:Fallback>
                <p:oleObj name="Image" r:id="rId9" imgW="6260400" imgH="78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16343" y="155981"/>
                        <a:ext cx="8248217" cy="1026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13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La documentazione: La scheda finale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349" y="0"/>
            <a:ext cx="901492" cy="6858000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" y="-9942"/>
            <a:ext cx="558858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</a:t>
            </a:r>
            <a:r>
              <a:rPr lang="en-US" dirty="0" err="1">
                <a:solidFill>
                  <a:srgbClr val="C00000"/>
                </a:solidFill>
              </a:rPr>
              <a:t>della</a:t>
            </a:r>
            <a:r>
              <a:rPr lang="en-US" dirty="0">
                <a:solidFill>
                  <a:srgbClr val="C00000"/>
                </a:solidFill>
              </a:rPr>
              <a:t> Magistratura -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10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pic>
        <p:nvPicPr>
          <p:cNvPr id="3" name="Immagine 2" descr="Immagine che contiene sipario, persona, interni&#10;&#10;Descrizione generata automaticamente">
            <a:hlinkClick r:id="rId6"/>
            <a:extLst>
              <a:ext uri="{FF2B5EF4-FFF2-40B4-BE49-F238E27FC236}">
                <a16:creationId xmlns:a16="http://schemas.microsoft.com/office/drawing/2014/main" id="{15955998-3F95-EA0B-0435-5A9A677BC0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8306" r="10135"/>
          <a:stretch/>
        </p:blipFill>
        <p:spPr>
          <a:xfrm>
            <a:off x="964391" y="4225562"/>
            <a:ext cx="2681935" cy="1606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8FC225-43AB-A80F-6653-229B1881277E}"/>
              </a:ext>
            </a:extLst>
          </p:cNvPr>
          <p:cNvSpPr txBox="1"/>
          <p:nvPr/>
        </p:nvSpPr>
        <p:spPr>
          <a:xfrm>
            <a:off x="891027" y="2592397"/>
            <a:ext cx="656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P22003 - Il sistema delle fonti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CE4238-7F35-C4B1-20CC-889A970DF217}"/>
              </a:ext>
            </a:extLst>
          </p:cNvPr>
          <p:cNvSpPr txBox="1"/>
          <p:nvPr/>
        </p:nvSpPr>
        <p:spPr>
          <a:xfrm>
            <a:off x="891026" y="2974320"/>
            <a:ext cx="1071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u="none" strike="noStrike" baseline="0" dirty="0">
                <a:solidFill>
                  <a:srgbClr val="C00000"/>
                </a:solidFill>
              </a:rPr>
              <a:t>Modalità di risoluzione delle antinomie nel sistema delle fonti: i vincoli derivanti dai trattati internazionali. </a:t>
            </a:r>
          </a:p>
          <a:p>
            <a:r>
              <a:rPr lang="it-IT" b="0" i="1" u="none" strike="noStrike" baseline="0" dirty="0">
                <a:solidFill>
                  <a:srgbClr val="0063A7"/>
                </a:solidFill>
              </a:rPr>
              <a:t>Rosita D’Angiolella, Consigliere della Corte suprema di cassazione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5A76D2-AAE4-E853-65EE-493C201032C9}"/>
              </a:ext>
            </a:extLst>
          </p:cNvPr>
          <p:cNvSpPr txBox="1"/>
          <p:nvPr/>
        </p:nvSpPr>
        <p:spPr>
          <a:xfrm>
            <a:off x="4356259" y="4225562"/>
            <a:ext cx="2180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62A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intervento</a:t>
            </a:r>
            <a:endParaRPr lang="it-IT" dirty="0">
              <a:solidFill>
                <a:srgbClr val="0062A8"/>
              </a:solidFill>
            </a:endParaRPr>
          </a:p>
          <a:p>
            <a:endParaRPr lang="it-IT" dirty="0">
              <a:solidFill>
                <a:srgbClr val="0062A8"/>
              </a:solidFill>
            </a:endParaRPr>
          </a:p>
          <a:p>
            <a:r>
              <a:rPr lang="it-IT" dirty="0">
                <a:solidFill>
                  <a:srgbClr val="0062A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Audio Podcast</a:t>
            </a:r>
            <a:endParaRPr lang="it-IT" dirty="0">
              <a:solidFill>
                <a:srgbClr val="0062A8"/>
              </a:solidFill>
            </a:endParaRPr>
          </a:p>
          <a:p>
            <a:endParaRPr lang="it-IT" dirty="0"/>
          </a:p>
          <a:p>
            <a:r>
              <a:rPr lang="it-IT" u="sng" dirty="0">
                <a:solidFill>
                  <a:srgbClr val="0063A7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Trascrizione</a:t>
            </a:r>
            <a:r>
              <a:rPr lang="it-IT" u="sng" dirty="0">
                <a:solidFill>
                  <a:srgbClr val="0063A7"/>
                </a:solidFill>
              </a:rPr>
              <a:t> </a:t>
            </a:r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44B379-03F9-1928-EC0A-02BF7F7583D0}"/>
              </a:ext>
            </a:extLst>
          </p:cNvPr>
          <p:cNvSpPr txBox="1"/>
          <p:nvPr/>
        </p:nvSpPr>
        <p:spPr>
          <a:xfrm>
            <a:off x="6753335" y="3844560"/>
            <a:ext cx="44941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Normativa</a:t>
            </a:r>
          </a:p>
          <a:p>
            <a:r>
              <a:rPr lang="it-IT" dirty="0">
                <a:solidFill>
                  <a:srgbClr val="0062A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Costituzione, art. 23</a:t>
            </a:r>
            <a:endParaRPr lang="it-IT" dirty="0">
              <a:solidFill>
                <a:srgbClr val="0062A8"/>
              </a:solidFill>
            </a:endParaRPr>
          </a:p>
          <a:p>
            <a:r>
              <a:rPr lang="it-IT" dirty="0">
                <a:solidFill>
                  <a:srgbClr val="0062A8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Costituzione, art. 117 e seguenti</a:t>
            </a:r>
            <a:endParaRPr lang="it-IT" dirty="0">
              <a:solidFill>
                <a:srgbClr val="0062A8"/>
              </a:solidFill>
            </a:endParaRPr>
          </a:p>
          <a:p>
            <a:r>
              <a:rPr lang="it-IT" dirty="0">
                <a:solidFill>
                  <a:srgbClr val="0062A8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Legge costituzionale n. 3 del 2001</a:t>
            </a:r>
            <a:endParaRPr lang="it-IT" dirty="0">
              <a:solidFill>
                <a:srgbClr val="0062A8"/>
              </a:solidFill>
            </a:endParaRPr>
          </a:p>
          <a:p>
            <a:endParaRPr lang="it-IT" dirty="0"/>
          </a:p>
          <a:p>
            <a:r>
              <a:rPr lang="it-IT" dirty="0">
                <a:solidFill>
                  <a:srgbClr val="C00000"/>
                </a:solidFill>
              </a:rPr>
              <a:t>Giurisprudenza</a:t>
            </a:r>
          </a:p>
          <a:p>
            <a:r>
              <a:rPr lang="it-IT" dirty="0">
                <a:solidFill>
                  <a:srgbClr val="0062A8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Corte costituzionale sentenza n. 180 del 2017</a:t>
            </a:r>
            <a:endParaRPr lang="it-IT" dirty="0">
              <a:solidFill>
                <a:srgbClr val="0062A8"/>
              </a:solidFill>
            </a:endParaRPr>
          </a:p>
          <a:p>
            <a:r>
              <a:rPr lang="it-IT" sz="1800" dirty="0">
                <a:solidFill>
                  <a:srgbClr val="0062A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Corte costituzionale sentenza n. 183 del 2017</a:t>
            </a:r>
            <a:r>
              <a:rPr lang="it-IT" sz="1800" dirty="0">
                <a:solidFill>
                  <a:srgbClr val="0062A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it-IT" dirty="0">
              <a:solidFill>
                <a:srgbClr val="0062A8"/>
              </a:solidFill>
            </a:endParaRPr>
          </a:p>
          <a:p>
            <a:endParaRPr lang="it-IT" dirty="0"/>
          </a:p>
        </p:txBody>
      </p:sp>
      <p:graphicFrame>
        <p:nvGraphicFramePr>
          <p:cNvPr id="15" name="Oggetto 14">
            <a:hlinkClick r:id="rId6"/>
            <a:extLst>
              <a:ext uri="{FF2B5EF4-FFF2-40B4-BE49-F238E27FC236}">
                <a16:creationId xmlns:a16="http://schemas.microsoft.com/office/drawing/2014/main" id="{5D37399A-A51C-3B88-C937-36ABAEE12F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9043" y="4293788"/>
          <a:ext cx="287216" cy="25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5" imgW="6526800" imgH="5714280" progId="Photoshop.Image.13">
                  <p:embed/>
                </p:oleObj>
              </mc:Choice>
              <mc:Fallback>
                <p:oleObj name="Image" r:id="rId15" imgW="6526800" imgH="5714280" progId="Photoshop.Image.13">
                  <p:embed/>
                  <p:pic>
                    <p:nvPicPr>
                      <p:cNvPr id="15" name="Oggetto 1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5D37399A-A51C-3B88-C937-36ABAEE12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69043" y="4293788"/>
                        <a:ext cx="287216" cy="251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ggetto 16">
            <a:hlinkClick r:id="rId8"/>
            <a:extLst>
              <a:ext uri="{FF2B5EF4-FFF2-40B4-BE49-F238E27FC236}">
                <a16:creationId xmlns:a16="http://schemas.microsoft.com/office/drawing/2014/main" id="{C09A02C7-0E99-0467-2F8C-0C8CF9DE9F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038302"/>
              </p:ext>
            </p:extLst>
          </p:nvPr>
        </p:nvGraphicFramePr>
        <p:xfrm>
          <a:off x="4060591" y="4808233"/>
          <a:ext cx="278031" cy="278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7" imgW="10158480" imgH="10171080" progId="Photoshop.Image.13">
                  <p:embed/>
                </p:oleObj>
              </mc:Choice>
              <mc:Fallback>
                <p:oleObj name="Image" r:id="rId17" imgW="10158480" imgH="10171080" progId="Photoshop.Image.13">
                  <p:embed/>
                  <p:pic>
                    <p:nvPicPr>
                      <p:cNvPr id="17" name="Oggetto 16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C09A02C7-0E99-0467-2F8C-0C8CF9DE9F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060591" y="4808233"/>
                        <a:ext cx="278031" cy="278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DE0BDE3-E9F9-1911-30BA-EDFD80189839}"/>
              </a:ext>
            </a:extLst>
          </p:cNvPr>
          <p:cNvSpPr txBox="1"/>
          <p:nvPr/>
        </p:nvSpPr>
        <p:spPr>
          <a:xfrm>
            <a:off x="891026" y="1573169"/>
            <a:ext cx="1071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u="none" strike="noStrike" baseline="0" dirty="0">
                <a:solidFill>
                  <a:schemeClr val="accent1"/>
                </a:solidFill>
              </a:rPr>
              <a:t>Il risultato delle lavorazion</a:t>
            </a:r>
            <a:r>
              <a:rPr lang="it-IT" dirty="0">
                <a:solidFill>
                  <a:schemeClr val="accent1"/>
                </a:solidFill>
              </a:rPr>
              <a:t>i descritte è una scheda, che sarà messa a disposizione di discenti e formatori, e che andrà a costituire un archivio della SSM:</a:t>
            </a:r>
            <a:endParaRPr lang="it-IT" b="0" i="1" u="none" strike="noStrike" baseline="0" dirty="0">
              <a:solidFill>
                <a:schemeClr val="accent1"/>
              </a:solidFill>
            </a:endParaRPr>
          </a:p>
        </p:txBody>
      </p:sp>
      <p:graphicFrame>
        <p:nvGraphicFramePr>
          <p:cNvPr id="22" name="Oggetto 21">
            <a:hlinkClick r:id="rId9" action="ppaction://hlinksldjump"/>
            <a:extLst>
              <a:ext uri="{FF2B5EF4-FFF2-40B4-BE49-F238E27FC236}">
                <a16:creationId xmlns:a16="http://schemas.microsoft.com/office/drawing/2014/main" id="{05A185DD-F951-8478-2E45-4147A945DE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020399"/>
              </p:ext>
            </p:extLst>
          </p:nvPr>
        </p:nvGraphicFramePr>
        <p:xfrm>
          <a:off x="4037887" y="5274660"/>
          <a:ext cx="335885" cy="417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9" imgW="9803160" imgH="12164760" progId="Photoshop.Image.13">
                  <p:embed/>
                </p:oleObj>
              </mc:Choice>
              <mc:Fallback>
                <p:oleObj name="Image" r:id="rId19" imgW="9803160" imgH="12164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037887" y="5274660"/>
                        <a:ext cx="335885" cy="417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211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349" y="0"/>
            <a:ext cx="901492" cy="6858000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" y="-9942"/>
            <a:ext cx="558858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</a:t>
            </a:r>
            <a:r>
              <a:rPr lang="en-US" dirty="0" err="1">
                <a:solidFill>
                  <a:srgbClr val="C00000"/>
                </a:solidFill>
              </a:rPr>
              <a:t>della</a:t>
            </a:r>
            <a:r>
              <a:rPr lang="en-US" dirty="0">
                <a:solidFill>
                  <a:srgbClr val="C00000"/>
                </a:solidFill>
              </a:rPr>
              <a:t> Magistratura -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11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pic>
        <p:nvPicPr>
          <p:cNvPr id="3" name="Immagine 2" descr="Immagine che contiene sipario, persona, interni&#10;&#10;Descrizione generata automaticamente">
            <a:hlinkClick r:id="rId6"/>
            <a:extLst>
              <a:ext uri="{FF2B5EF4-FFF2-40B4-BE49-F238E27FC236}">
                <a16:creationId xmlns:a16="http://schemas.microsoft.com/office/drawing/2014/main" id="{15955998-3F95-EA0B-0435-5A9A677BC0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8306" r="10135"/>
          <a:stretch/>
        </p:blipFill>
        <p:spPr>
          <a:xfrm>
            <a:off x="794124" y="2319557"/>
            <a:ext cx="2681935" cy="1606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F846F66-FDD2-44E3-4118-F0EAD1576194}"/>
              </a:ext>
            </a:extLst>
          </p:cNvPr>
          <p:cNvSpPr txBox="1"/>
          <p:nvPr/>
        </p:nvSpPr>
        <p:spPr>
          <a:xfrm>
            <a:off x="3698066" y="1337344"/>
            <a:ext cx="7184188" cy="357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63A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Grazie Fulvio e buongiorno a tutti e ringrazio la Scuola Superiore della Magistratura per avermi invitato a questo incontro. In particolare l'amico caro amico Fulvio troncone, io direi che tutti i dialoghi che si sono avuti in questi due giorni, che ho sentito con enorme interesse, nonché le relazioni del professor Ferraro e del professor Gigliotti fanno da necessario sfondo a quello che cercherò timidamente di dire, sull'interpretazione conforme.</a:t>
            </a:r>
            <a:br>
              <a:rPr lang="it-IT" sz="1800" dirty="0">
                <a:solidFill>
                  <a:srgbClr val="0063A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800" dirty="0">
                <a:solidFill>
                  <a:srgbClr val="0063A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Sicuramente è venuto fuori da tutte le relazioni. l'esigenza di ricorrere all'interpretazione conforme come tecnica di composizione delle antinomie e questa tecnica, peraltro con le sentenze della Corte costituzionale della 348 e la 349, di cui mi piace ricordare che di quest'ultima fu redattore il compianto professor Giuseppe Tesauro, hanno in realtà dato alla interpretazione conforme un diretto fondamento costituzionale…..</a:t>
            </a:r>
          </a:p>
        </p:txBody>
      </p:sp>
    </p:spTree>
    <p:extLst>
      <p:ext uri="{BB962C8B-B14F-4D97-AF65-F5344CB8AC3E}">
        <p14:creationId xmlns:p14="http://schemas.microsoft.com/office/powerpoint/2010/main" val="373676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ED0C5E-9065-5038-9626-DD3F75F6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Contatti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697FC4-DAA1-3475-4730-AB2FDA847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2992" y="1825625"/>
            <a:ext cx="558080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rgbClr val="C00000"/>
                </a:solidFill>
              </a:rPr>
              <a:t>Link Social</a:t>
            </a:r>
          </a:p>
          <a:p>
            <a:endParaRPr lang="it-IT" dirty="0">
              <a:solidFill>
                <a:srgbClr val="C00000"/>
              </a:solidFill>
              <a:latin typeface="Abadi Extra Light" panose="020B0204020104020204" pitchFamily="34" charset="0"/>
            </a:endParaRPr>
          </a:p>
          <a:p>
            <a:r>
              <a:rPr lang="it-IT" sz="1800" i="1" dirty="0">
                <a:solidFill>
                  <a:srgbClr val="1A73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Sito della SSM: www.scuolamagistratura.it</a:t>
            </a:r>
          </a:p>
          <a:p>
            <a:endParaRPr lang="it-IT" sz="1800" i="1" dirty="0">
              <a:solidFill>
                <a:srgbClr val="1A73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i="1" dirty="0">
                <a:solidFill>
                  <a:srgbClr val="1A73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Canale YouTube: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1A73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www.youtube.com/c/ScuolaSuperioredellaMagistratura </a:t>
            </a:r>
          </a:p>
          <a:p>
            <a:endParaRPr lang="it-IT" sz="1800" i="1" dirty="0">
              <a:solidFill>
                <a:srgbClr val="1A73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i="1" dirty="0">
                <a:solidFill>
                  <a:srgbClr val="1A73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Canale Twitter: </a:t>
            </a:r>
            <a:r>
              <a:rPr lang="it-IT" sz="1800" i="1" dirty="0" err="1">
                <a:solidFill>
                  <a:srgbClr val="1A73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SSM_italia</a:t>
            </a:r>
            <a:endParaRPr lang="it-IT" sz="1800" i="1" dirty="0">
              <a:solidFill>
                <a:srgbClr val="1A73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i="1" dirty="0">
                <a:solidFill>
                  <a:srgbClr val="1A73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@: …@scuolamagistratura.it</a:t>
            </a:r>
          </a:p>
          <a:p>
            <a:endParaRPr lang="it-IT" dirty="0">
              <a:solidFill>
                <a:srgbClr val="C0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208203-107A-EB44-D056-D916760C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</a:t>
            </a:r>
            <a:r>
              <a:rPr lang="en-US" dirty="0" err="1">
                <a:solidFill>
                  <a:srgbClr val="C00000"/>
                </a:solidFill>
              </a:rPr>
              <a:t>della</a:t>
            </a:r>
            <a:r>
              <a:rPr lang="en-US" dirty="0">
                <a:solidFill>
                  <a:srgbClr val="C00000"/>
                </a:solidFill>
              </a:rPr>
              <a:t> Magistratura -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44672B-384D-44F2-891F-AF9A8EB0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Segnaposto contenuto 11">
            <a:extLst>
              <a:ext uri="{FF2B5EF4-FFF2-40B4-BE49-F238E27FC236}">
                <a16:creationId xmlns:a16="http://schemas.microsoft.com/office/drawing/2014/main" id="{051F613F-02DB-2069-065B-E1E25F539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590" cy="6858000"/>
          </a:xfrm>
          <a:prstGeom prst="rect">
            <a:avLst/>
          </a:prstGeo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3DDD8FC-88CC-8C6A-800D-6ECB41115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72" y="0"/>
            <a:ext cx="901492" cy="68182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406E7C0-5D11-01EB-794A-BD4A9AB6A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0CD3BEF8-EF65-16CB-1511-BC25ED95B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99036" cy="4351338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446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786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Il Notiziario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72" y="0"/>
            <a:ext cx="901492" cy="6818243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590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- Scuola Superiore della Magistratura 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2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7F6274-5F8B-7281-2482-AA0DB87CB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957" y="842664"/>
            <a:ext cx="6274796" cy="929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84F48E3-835B-71D1-5AFC-5F424C015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32" y="2093495"/>
            <a:ext cx="2426993" cy="3428999"/>
          </a:xfrm>
          <a:prstGeom prst="rect">
            <a:avLst/>
          </a:prstGeom>
          <a:ln>
            <a:solidFill>
              <a:srgbClr val="0063A7"/>
            </a:solidFill>
          </a:ln>
        </p:spPr>
      </p:pic>
    </p:spTree>
    <p:extLst>
      <p:ext uri="{BB962C8B-B14F-4D97-AF65-F5344CB8AC3E}">
        <p14:creationId xmlns:p14="http://schemas.microsoft.com/office/powerpoint/2010/main" val="204672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786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I Quaderni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72" y="0"/>
            <a:ext cx="901492" cy="6818243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590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- Scuola Superiore della Magistratura 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3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7F6274-5F8B-7281-2482-AA0DB87CB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517" y="842664"/>
            <a:ext cx="6274796" cy="929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hlinkClick r:id="rId6"/>
            <a:extLst>
              <a:ext uri="{FF2B5EF4-FFF2-40B4-BE49-F238E27FC236}">
                <a16:creationId xmlns:a16="http://schemas.microsoft.com/office/drawing/2014/main" id="{29C9EF9D-6CF9-0228-581A-F69A080B1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44" y="1909349"/>
            <a:ext cx="2876617" cy="4081877"/>
          </a:xfrm>
          <a:prstGeom prst="rect">
            <a:avLst/>
          </a:prstGeom>
          <a:ln>
            <a:solidFill>
              <a:srgbClr val="0063A7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3A8F4B-3EA5-7C86-B91D-9A6D58DD4643}"/>
              </a:ext>
            </a:extLst>
          </p:cNvPr>
          <p:cNvSpPr txBox="1"/>
          <p:nvPr/>
        </p:nvSpPr>
        <p:spPr>
          <a:xfrm>
            <a:off x="4309130" y="2658634"/>
            <a:ext cx="65561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i="1" dirty="0">
                <a:solidFill>
                  <a:srgbClr val="1A73B0"/>
                </a:solidFill>
              </a:rPr>
              <a:t>La collana si collega idealmente a quella inaugurata negli anni ‘80 del secolo scorso dal Csm e dedicata agli incontri di studio per i magistrati organizzati nell’ambito della formazione iniziale e continua, all’epoca di competenza consiliare.</a:t>
            </a:r>
          </a:p>
          <a:p>
            <a:pPr algn="just"/>
            <a:r>
              <a:rPr lang="it-IT" i="1" dirty="0">
                <a:solidFill>
                  <a:srgbClr val="1A73B0"/>
                </a:solidFill>
              </a:rPr>
              <a:t>I singoli volumi sono disponibili liberamente sul sito della Scuola e nell’ambito della biblioteca virtuale che contiene le pubblicazioni ufficiali dello Stato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049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4" y="178159"/>
            <a:ext cx="3152173" cy="814086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Canale Twitter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72" y="0"/>
            <a:ext cx="901492" cy="6818243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590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della Magistratura -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4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930BC6-38A3-9151-5288-42C89CABB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39" y="2582827"/>
            <a:ext cx="4590432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07804B-2749-0EE7-2FEC-C1B163DC54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21"/>
          <a:stretch/>
        </p:blipFill>
        <p:spPr>
          <a:xfrm>
            <a:off x="6650183" y="2581448"/>
            <a:ext cx="4221521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93260C-F3AD-7DF5-6010-AB194D0F61B1}"/>
              </a:ext>
            </a:extLst>
          </p:cNvPr>
          <p:cNvSpPr txBox="1"/>
          <p:nvPr/>
        </p:nvSpPr>
        <p:spPr>
          <a:xfrm>
            <a:off x="841215" y="1260666"/>
            <a:ext cx="974247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L'attività su Twitter ci permette di </a:t>
            </a:r>
            <a:br>
              <a:rPr lang="it-I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it-IT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it-IT" sz="1800" i="1" dirty="0">
                <a:solidFill>
                  <a:srgbClr val="0062A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comunicare le notizie relative alla Scuola, le opportunità formative e di approfondimento</a:t>
            </a:r>
            <a:endParaRPr lang="it-IT" sz="1600" dirty="0">
              <a:solidFill>
                <a:srgbClr val="0062A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3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4" y="178159"/>
            <a:ext cx="3152173" cy="814086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Canale Twitter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72" y="0"/>
            <a:ext cx="901492" cy="6818243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590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della Magistratura -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5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93260C-F3AD-7DF5-6010-AB194D0F61B1}"/>
              </a:ext>
            </a:extLst>
          </p:cNvPr>
          <p:cNvSpPr txBox="1"/>
          <p:nvPr/>
        </p:nvSpPr>
        <p:spPr>
          <a:xfrm>
            <a:off x="841215" y="1260666"/>
            <a:ext cx="974247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L'attività su Twitter ci permette di </a:t>
            </a:r>
            <a:br>
              <a:rPr lang="it-I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it-IT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sz="1800" i="1" dirty="0">
                <a:solidFill>
                  <a:srgbClr val="0062A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interagire con i partner istituzionali, nazionali e internazionali</a:t>
            </a:r>
            <a:endParaRPr lang="it-IT" sz="1800" dirty="0">
              <a:solidFill>
                <a:srgbClr val="0062A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9AF3909-CE50-72AC-36D1-859CE44BA0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7"/>
          <a:stretch/>
        </p:blipFill>
        <p:spPr>
          <a:xfrm>
            <a:off x="948090" y="2623690"/>
            <a:ext cx="438575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E9C854B-603A-FF09-8228-3DED2FE0C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755" y="2623687"/>
            <a:ext cx="4246706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7960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7C0D21C-F1DB-FC4A-48AA-37092511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3" y="2581447"/>
            <a:ext cx="4569978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09B8D10-AC91-0280-C86E-87987BB15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39" y="2581448"/>
            <a:ext cx="456998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4" y="178159"/>
            <a:ext cx="3152173" cy="814086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Canale Twitter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72" y="0"/>
            <a:ext cx="901492" cy="6818243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590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della Magistratura -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6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93260C-F3AD-7DF5-6010-AB194D0F61B1}"/>
              </a:ext>
            </a:extLst>
          </p:cNvPr>
          <p:cNvSpPr txBox="1"/>
          <p:nvPr/>
        </p:nvSpPr>
        <p:spPr>
          <a:xfrm>
            <a:off x="841215" y="1260666"/>
            <a:ext cx="974247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L'attività su Twitter ci permette di </a:t>
            </a:r>
            <a:br>
              <a:rPr lang="it-IT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it-IT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it-IT" altLang="it-IT" i="1" dirty="0">
                <a:solidFill>
                  <a:srgbClr val="0063A7"/>
                </a:solidFill>
                <a:latin typeface="Calibri" panose="020F0502020204030204" pitchFamily="34" charset="0"/>
              </a:rPr>
              <a:t>monitorare sui social media i feedback della propria attività</a:t>
            </a:r>
          </a:p>
        </p:txBody>
      </p:sp>
    </p:spTree>
    <p:extLst>
      <p:ext uri="{BB962C8B-B14F-4D97-AF65-F5344CB8AC3E}">
        <p14:creationId xmlns:p14="http://schemas.microsoft.com/office/powerpoint/2010/main" val="2277330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786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Canale YouTube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72" y="0"/>
            <a:ext cx="901492" cy="6818243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590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</a:t>
            </a:r>
            <a:r>
              <a:rPr lang="en-US" dirty="0" err="1">
                <a:solidFill>
                  <a:srgbClr val="C00000"/>
                </a:solidFill>
              </a:rPr>
              <a:t>della</a:t>
            </a:r>
            <a:r>
              <a:rPr lang="en-US" dirty="0">
                <a:solidFill>
                  <a:srgbClr val="C00000"/>
                </a:solidFill>
              </a:rPr>
              <a:t> Magistratura -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7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7F6274-5F8B-7281-2482-AA0DB87CB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517" y="842664"/>
            <a:ext cx="6274796" cy="929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22251CD-44B0-E184-AC57-1CC44628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817" y="2584925"/>
            <a:ext cx="4974340" cy="3048400"/>
          </a:xfrm>
          <a:prstGeom prst="rect">
            <a:avLst/>
          </a:prstGeom>
          <a:ln>
            <a:solidFill>
              <a:srgbClr val="0063A7"/>
            </a:solidFill>
          </a:ln>
        </p:spPr>
      </p:pic>
    </p:spTree>
    <p:extLst>
      <p:ext uri="{BB962C8B-B14F-4D97-AF65-F5344CB8AC3E}">
        <p14:creationId xmlns:p14="http://schemas.microsoft.com/office/powerpoint/2010/main" val="430535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26813" cy="1325563"/>
          </a:xfrm>
        </p:spPr>
        <p:txBody>
          <a:bodyPr/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La documentazione: Estremi e classificazione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349" y="0"/>
            <a:ext cx="901492" cy="6858000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" y="-9942"/>
            <a:ext cx="558858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- Scuola Superiore </a:t>
            </a:r>
            <a:r>
              <a:rPr lang="en-US" dirty="0" err="1">
                <a:solidFill>
                  <a:srgbClr val="C00000"/>
                </a:solidFill>
              </a:rPr>
              <a:t>della</a:t>
            </a:r>
            <a:r>
              <a:rPr lang="en-US" dirty="0">
                <a:solidFill>
                  <a:srgbClr val="C00000"/>
                </a:solidFill>
              </a:rPr>
              <a:t> Magistratura -</a:t>
            </a:r>
          </a:p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8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BC472F-E114-A769-8F40-8DDD744F0C4E}"/>
              </a:ext>
            </a:extLst>
          </p:cNvPr>
          <p:cNvSpPr txBox="1"/>
          <p:nvPr/>
        </p:nvSpPr>
        <p:spPr>
          <a:xfrm>
            <a:off x="1198295" y="2229037"/>
            <a:ext cx="90270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i="1" dirty="0">
                <a:solidFill>
                  <a:srgbClr val="0063A7"/>
                </a:solidFill>
              </a:rPr>
              <a:t>La SSM inizia a utilizzare Microsoft Teams nel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i="1" dirty="0">
                <a:solidFill>
                  <a:srgbClr val="0063A7"/>
                </a:solidFill>
              </a:rPr>
              <a:t>con il prodotto Teams vengono registrati i corsi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i="1" dirty="0">
                <a:solidFill>
                  <a:srgbClr val="0063A7"/>
                </a:solidFill>
              </a:rPr>
              <a:t>Con il tempo si crea un archivio multimediale di rilevante dimensione (circa 2 anni) e interesse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i="1" dirty="0">
                <a:solidFill>
                  <a:srgbClr val="0063A7"/>
                </a:solidFill>
              </a:rPr>
              <a:t>Viene sviluppato un progetto per la diffusione e il riutilizzo di questo  archivio</a:t>
            </a:r>
          </a:p>
        </p:txBody>
      </p:sp>
    </p:spTree>
    <p:extLst>
      <p:ext uri="{BB962C8B-B14F-4D97-AF65-F5344CB8AC3E}">
        <p14:creationId xmlns:p14="http://schemas.microsoft.com/office/powerpoint/2010/main" val="114312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E01357B-F38B-CFCC-2322-C852A088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La documentazione: Estremi e classificazione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8E1F821-BC51-836A-B60A-F21044CB8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349" y="0"/>
            <a:ext cx="901492" cy="6858000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F00998F-FCED-0D71-79DA-F3CAA235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" y="-9942"/>
            <a:ext cx="558858" cy="68580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198341-30A1-BC56-392F-D0365A11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- Scuola Superiore </a:t>
            </a:r>
            <a:r>
              <a:rPr lang="en-US" dirty="0" err="1">
                <a:solidFill>
                  <a:srgbClr val="C00000"/>
                </a:solidFill>
              </a:rPr>
              <a:t>della</a:t>
            </a:r>
            <a:r>
              <a:rPr lang="en-US" dirty="0">
                <a:solidFill>
                  <a:srgbClr val="C00000"/>
                </a:solidFill>
              </a:rPr>
              <a:t> Magistratura -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663D3-4FA9-C240-EE55-AC8CD785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529E98-B7D4-B5C1-87F6-7A0B5A7FE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6" y="218662"/>
            <a:ext cx="1203350" cy="773582"/>
          </a:xfrm>
          <a:prstGeom prst="rect">
            <a:avLst/>
          </a:prstGeom>
        </p:spPr>
      </p:pic>
      <p:pic>
        <p:nvPicPr>
          <p:cNvPr id="8" name="Immagine 7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FF917EDA-2387-3DCD-1243-CD1950ED2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70" y="1481774"/>
            <a:ext cx="903095" cy="1100787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E68CEAC-EA69-E2AD-B239-A9B49EA2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48" y="4724158"/>
            <a:ext cx="2549282" cy="132556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54155C3-FBC9-C86A-F1F5-FBA8E1C73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89" y="1604067"/>
            <a:ext cx="2422514" cy="856202"/>
          </a:xfrm>
          <a:prstGeom prst="rect">
            <a:avLst/>
          </a:prstGeom>
        </p:spPr>
      </p:pic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7402F81C-DE83-CB24-347F-1C232B723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93" y="2859163"/>
            <a:ext cx="2895672" cy="14162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D42B87E-B7B7-8E55-D68C-3E35A3661F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9274" y="2859162"/>
            <a:ext cx="2022242" cy="11559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25E50F2-C39A-255D-2D7E-30EAB5357F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3005" y="4674727"/>
            <a:ext cx="2219345" cy="137499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BEA679-1462-6338-796C-4973283B551C}"/>
              </a:ext>
            </a:extLst>
          </p:cNvPr>
          <p:cNvSpPr txBox="1"/>
          <p:nvPr/>
        </p:nvSpPr>
        <p:spPr>
          <a:xfrm>
            <a:off x="952832" y="1418313"/>
            <a:ext cx="4114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63A7"/>
                </a:solidFill>
              </a:rPr>
              <a:t>Il flusso di lavoro:</a:t>
            </a:r>
          </a:p>
          <a:p>
            <a:r>
              <a:rPr lang="it-IT" sz="1600" dirty="0">
                <a:solidFill>
                  <a:srgbClr val="0063A7"/>
                </a:solidFill>
              </a:rPr>
              <a:t>I files video del corso vengono divisi in singoli interventi</a:t>
            </a:r>
          </a:p>
          <a:p>
            <a:r>
              <a:rPr lang="it-IT" sz="1600" dirty="0">
                <a:solidFill>
                  <a:srgbClr val="0063A7"/>
                </a:solidFill>
              </a:rPr>
              <a:t>Gli interventi in formato video mp4 vengono convertiti in files audio mp3 e trascritti automaticamente</a:t>
            </a:r>
          </a:p>
          <a:p>
            <a:r>
              <a:rPr lang="it-IT" sz="1600" dirty="0">
                <a:solidFill>
                  <a:srgbClr val="0063A7"/>
                </a:solidFill>
              </a:rPr>
              <a:t>Per analizzare i files testo dell’intervento (alle volte integrati con altra documentazione) si usano dei parser, sviluppati dall’ITTIG (Istituto di documentazione giuridica di Firenze) al fine di individuare i riferimenti normativi e giurisprudenziali</a:t>
            </a:r>
          </a:p>
          <a:p>
            <a:r>
              <a:rPr lang="it-IT" sz="1600" dirty="0">
                <a:solidFill>
                  <a:srgbClr val="0063A7"/>
                </a:solidFill>
              </a:rPr>
              <a:t>I riferimenti normativi individuati sono link a </a:t>
            </a:r>
            <a:r>
              <a:rPr lang="it-IT" sz="1600" dirty="0" err="1">
                <a:solidFill>
                  <a:srgbClr val="0063A7"/>
                </a:solidFill>
              </a:rPr>
              <a:t>Normattiva</a:t>
            </a:r>
            <a:r>
              <a:rPr lang="it-IT" sz="1600" dirty="0">
                <a:solidFill>
                  <a:srgbClr val="0063A7"/>
                </a:solidFill>
              </a:rPr>
              <a:t> (portale normativo open data curato dall’Istituto Poligrafico dello Stato che pubblica la G.U.)</a:t>
            </a:r>
          </a:p>
          <a:p>
            <a:r>
              <a:rPr lang="it-IT" sz="1600" dirty="0">
                <a:solidFill>
                  <a:srgbClr val="0063A7"/>
                </a:solidFill>
              </a:rPr>
              <a:t>I riferimenti giurisprudenziali sono invece fatti ai siti istituzionali (Corte costituzionale, Corte di cassazione, ecc.) che aderiscono al progetto BO-ECLI.   </a:t>
            </a:r>
          </a:p>
        </p:txBody>
      </p:sp>
    </p:spTree>
    <p:extLst>
      <p:ext uri="{BB962C8B-B14F-4D97-AF65-F5344CB8AC3E}">
        <p14:creationId xmlns:p14="http://schemas.microsoft.com/office/powerpoint/2010/main" val="1217217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598E989CC95F04985F4A5E803F22A82" ma:contentTypeVersion="13" ma:contentTypeDescription="Creare un nuovo documento." ma:contentTypeScope="" ma:versionID="ba68e03387fa82ecdbf94a5158bd1dda">
  <xsd:schema xmlns:xsd="http://www.w3.org/2001/XMLSchema" xmlns:xs="http://www.w3.org/2001/XMLSchema" xmlns:p="http://schemas.microsoft.com/office/2006/metadata/properties" xmlns:ns2="b3ce11c7-f95b-4dc3-aa91-ccc70188f36a" xmlns:ns3="063f5768-179e-4af5-a3a6-6ceb7108789e" targetNamespace="http://schemas.microsoft.com/office/2006/metadata/properties" ma:root="true" ma:fieldsID="b96a68ea3404fc629baef07099d3adf5" ns2:_="" ns3:_="">
    <xsd:import namespace="b3ce11c7-f95b-4dc3-aa91-ccc70188f36a"/>
    <xsd:import namespace="063f5768-179e-4af5-a3a6-6ceb710878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e11c7-f95b-4dc3-aa91-ccc70188f3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Tag immagine" ma:readOnly="false" ma:fieldId="{5cf76f15-5ced-4ddc-b409-7134ff3c332f}" ma:taxonomyMulti="true" ma:sspId="df545b04-e9b7-49eb-a5ad-99162a294c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f5768-179e-4af5-a3a6-6ceb7108789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a293b45-5953-40ad-ac02-615def96b665}" ma:internalName="TaxCatchAll" ma:showField="CatchAllData" ma:web="063f5768-179e-4af5-a3a6-6ceb710878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4E2F1F-0DC6-4218-BCD4-8287A553C887}"/>
</file>

<file path=customXml/itemProps2.xml><?xml version="1.0" encoding="utf-8"?>
<ds:datastoreItem xmlns:ds="http://schemas.openxmlformats.org/officeDocument/2006/customXml" ds:itemID="{86DAA174-8FCF-4CDB-A1CF-022927EF6AF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679</Words>
  <Application>Microsoft Office PowerPoint</Application>
  <PresentationFormat>Widescreen</PresentationFormat>
  <Paragraphs>86</Paragraphs>
  <Slides>12</Slides>
  <Notes>6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Abadi Extra Light</vt:lpstr>
      <vt:lpstr>Arial</vt:lpstr>
      <vt:lpstr>Calibri</vt:lpstr>
      <vt:lpstr>Calibri Light</vt:lpstr>
      <vt:lpstr>Office Theme</vt:lpstr>
      <vt:lpstr>Image</vt:lpstr>
      <vt:lpstr>Presentazione standard di PowerPoint</vt:lpstr>
      <vt:lpstr>Il Notiziario</vt:lpstr>
      <vt:lpstr>I Quaderni</vt:lpstr>
      <vt:lpstr>Canale Twitter</vt:lpstr>
      <vt:lpstr>Canale Twitter</vt:lpstr>
      <vt:lpstr>Canale Twitter</vt:lpstr>
      <vt:lpstr>Canale YouTube</vt:lpstr>
      <vt:lpstr>La documentazione: Estremi e classificazione</vt:lpstr>
      <vt:lpstr>La documentazione: Estremi e classificazione</vt:lpstr>
      <vt:lpstr>La documentazione: La scheda finale</vt:lpstr>
      <vt:lpstr>Presentazione standard di PowerPoint</vt:lpstr>
      <vt:lpstr>Contatti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Luigi Cutrì</dc:creator>
  <cp:lastModifiedBy>Massimiliano Belli - SSM</cp:lastModifiedBy>
  <cp:revision>10</cp:revision>
  <dcterms:created xsi:type="dcterms:W3CDTF">2022-05-21T15:26:08Z</dcterms:created>
  <dcterms:modified xsi:type="dcterms:W3CDTF">2022-10-27T15:08:13Z</dcterms:modified>
</cp:coreProperties>
</file>