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65"/>
  </p:notesMasterIdLst>
  <p:handoutMasterIdLst>
    <p:handoutMasterId r:id="rId66"/>
  </p:handoutMasterIdLst>
  <p:sldIdLst>
    <p:sldId id="971" r:id="rId5"/>
    <p:sldId id="667" r:id="rId6"/>
    <p:sldId id="966" r:id="rId7"/>
    <p:sldId id="973" r:id="rId8"/>
    <p:sldId id="974" r:id="rId9"/>
    <p:sldId id="975" r:id="rId10"/>
    <p:sldId id="976" r:id="rId11"/>
    <p:sldId id="969" r:id="rId12"/>
    <p:sldId id="977" r:id="rId13"/>
    <p:sldId id="1010" r:id="rId14"/>
    <p:sldId id="967" r:id="rId15"/>
    <p:sldId id="981" r:id="rId16"/>
    <p:sldId id="978" r:id="rId17"/>
    <p:sldId id="982" r:id="rId18"/>
    <p:sldId id="979" r:id="rId19"/>
    <p:sldId id="983" r:id="rId20"/>
    <p:sldId id="980" r:id="rId21"/>
    <p:sldId id="972" r:id="rId22"/>
    <p:sldId id="984" r:id="rId23"/>
    <p:sldId id="964" r:id="rId24"/>
    <p:sldId id="986" r:id="rId25"/>
    <p:sldId id="258" r:id="rId26"/>
    <p:sldId id="996" r:id="rId27"/>
    <p:sldId id="997" r:id="rId28"/>
    <p:sldId id="268" r:id="rId29"/>
    <p:sldId id="270" r:id="rId30"/>
    <p:sldId id="269" r:id="rId31"/>
    <p:sldId id="998" r:id="rId32"/>
    <p:sldId id="999" r:id="rId33"/>
    <p:sldId id="1000" r:id="rId34"/>
    <p:sldId id="271" r:id="rId35"/>
    <p:sldId id="1001" r:id="rId36"/>
    <p:sldId id="1002" r:id="rId37"/>
    <p:sldId id="1003" r:id="rId38"/>
    <p:sldId id="1005" r:id="rId39"/>
    <p:sldId id="1011" r:id="rId40"/>
    <p:sldId id="1007" r:id="rId41"/>
    <p:sldId id="1008" r:id="rId42"/>
    <p:sldId id="1009" r:id="rId43"/>
    <p:sldId id="985" r:id="rId44"/>
    <p:sldId id="987" r:id="rId45"/>
    <p:sldId id="633" r:id="rId46"/>
    <p:sldId id="590" r:id="rId47"/>
    <p:sldId id="586" r:id="rId48"/>
    <p:sldId id="636" r:id="rId49"/>
    <p:sldId id="596" r:id="rId50"/>
    <p:sldId id="597" r:id="rId51"/>
    <p:sldId id="595" r:id="rId52"/>
    <p:sldId id="594" r:id="rId53"/>
    <p:sldId id="988" r:id="rId54"/>
    <p:sldId id="989" r:id="rId55"/>
    <p:sldId id="990" r:id="rId56"/>
    <p:sldId id="991" r:id="rId57"/>
    <p:sldId id="275" r:id="rId58"/>
    <p:sldId id="992" r:id="rId59"/>
    <p:sldId id="643" r:id="rId60"/>
    <p:sldId id="993" r:id="rId61"/>
    <p:sldId id="994" r:id="rId62"/>
    <p:sldId id="640" r:id="rId63"/>
    <p:sldId id="995" r:id="rId64"/>
  </p:sldIdLst>
  <p:sldSz cx="12192000" cy="6858000"/>
  <p:notesSz cx="7023100" cy="93091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996E"/>
    <a:srgbClr val="006699"/>
    <a:srgbClr val="777777"/>
    <a:srgbClr val="96774D"/>
    <a:srgbClr val="00325A"/>
    <a:srgbClr val="000000"/>
    <a:srgbClr val="5F5F5F"/>
    <a:srgbClr val="FFFFFF"/>
    <a:srgbClr val="A4774D"/>
    <a:srgbClr val="966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F2E8A-280E-4B2C-AC64-6E61D4BFDBC6}" v="1251" dt="2022-10-09T18:17:00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2175" autoAdjust="0"/>
  </p:normalViewPr>
  <p:slideViewPr>
    <p:cSldViewPr showGuides="1">
      <p:cViewPr varScale="1">
        <p:scale>
          <a:sx n="102" d="100"/>
          <a:sy n="102" d="100"/>
        </p:scale>
        <p:origin x="11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238" cy="466725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7" y="2"/>
            <a:ext cx="3043238" cy="466725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5891B43-3424-4A13-9A64-23C3C184D8F6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7"/>
            <a:ext cx="3043238" cy="466725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7" y="8842377"/>
            <a:ext cx="3043238" cy="466725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DFAD5F95-970B-42A3-9554-3A7C1EE53483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99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238" cy="46513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7" y="0"/>
            <a:ext cx="3043238" cy="46513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5ADF983F-2DB0-4A58-BC30-8C0C8E241621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21188"/>
            <a:ext cx="5619750" cy="4189412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375"/>
            <a:ext cx="3043238" cy="46513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7" y="8842375"/>
            <a:ext cx="3043238" cy="46513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908F6CA5-8510-44B5-963D-B7FD25CA56C4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22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58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FR" dirty="0"/>
            </a:br>
            <a:br>
              <a:rPr lang="fr-FR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4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3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6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29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86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35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2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48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70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3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255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00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21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98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23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50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24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70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28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2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29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15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30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5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32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29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33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34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30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35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33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36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38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37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594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38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60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39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16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40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14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41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26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>
            <a:extLst>
              <a:ext uri="{FF2B5EF4-FFF2-40B4-BE49-F238E27FC236}">
                <a16:creationId xmlns:a16="http://schemas.microsoft.com/office/drawing/2014/main" id="{33B70CED-81D5-48A3-BD08-1BFF3E64D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>
            <a:extLst>
              <a:ext uri="{FF2B5EF4-FFF2-40B4-BE49-F238E27FC236}">
                <a16:creationId xmlns:a16="http://schemas.microsoft.com/office/drawing/2014/main" id="{A1403F43-3F25-4BC8-86CC-7C1137441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avons commencé avec l'objectif de faire connaître la documentation produite au sein du circuit de formation SSM. </a:t>
            </a:r>
            <a:endParaRPr lang="en-US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Segnaposto numero diapositiva 3">
            <a:extLst>
              <a:ext uri="{FF2B5EF4-FFF2-40B4-BE49-F238E27FC236}">
                <a16:creationId xmlns:a16="http://schemas.microsoft.com/office/drawing/2014/main" id="{528D6174-00AC-4B1D-834A-EC1F8E8AF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6EF1D54C-3AE3-43C5-9BF4-B7826F0114C6}" type="slidenum">
              <a:rPr lang="it-IT" altLang="it-IT" smtClean="0">
                <a:latin typeface="Arial" panose="020B0604020202020204" pitchFamily="34" charset="0"/>
              </a:rPr>
              <a:pPr/>
              <a:t>42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>
            <a:extLst>
              <a:ext uri="{FF2B5EF4-FFF2-40B4-BE49-F238E27FC236}">
                <a16:creationId xmlns:a16="http://schemas.microsoft.com/office/drawing/2014/main" id="{7CBF819D-C857-4D8C-BD4A-B39489EC33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>
            <a:extLst>
              <a:ext uri="{FF2B5EF4-FFF2-40B4-BE49-F238E27FC236}">
                <a16:creationId xmlns:a16="http://schemas.microsoft.com/office/drawing/2014/main" id="{4A345916-0B5E-4307-B20A-DA590B67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it-IT" dirty="0">
                <a:latin typeface="Arial" panose="020B0604020202020204" pitchFamily="34" charset="0"/>
              </a:rPr>
              <a:t>En travaillant sur cet objectif, nous nous sommes rendu compte que de nombreuses informations sont disponibles sur les sites web institutionnels, mais qu'elles ne sont pas toujours connues et utilisées.</a:t>
            </a: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43012" name="Segnaposto numero diapositiva 3">
            <a:extLst>
              <a:ext uri="{FF2B5EF4-FFF2-40B4-BE49-F238E27FC236}">
                <a16:creationId xmlns:a16="http://schemas.microsoft.com/office/drawing/2014/main" id="{59AAAF24-DED3-49F8-BA58-F3624AA1B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AC98B93B-C3DD-49EC-9765-8FABA92D1745}" type="slidenum">
              <a:rPr lang="it-IT" altLang="it-IT" smtClean="0">
                <a:latin typeface="Arial" panose="020B0604020202020204" pitchFamily="34" charset="0"/>
              </a:rPr>
              <a:pPr/>
              <a:t>43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>
            <a:extLst>
              <a:ext uri="{FF2B5EF4-FFF2-40B4-BE49-F238E27FC236}">
                <a16:creationId xmlns:a16="http://schemas.microsoft.com/office/drawing/2014/main" id="{EB43E79B-E889-4300-8227-58D7981E1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>
            <a:extLst>
              <a:ext uri="{FF2B5EF4-FFF2-40B4-BE49-F238E27FC236}">
                <a16:creationId xmlns:a16="http://schemas.microsoft.com/office/drawing/2014/main" id="{8D5C60CA-3423-4D6E-A18D-272CBE710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it-IT" dirty="0">
                <a:latin typeface="Arial" panose="020B0604020202020204" pitchFamily="34" charset="0"/>
              </a:rPr>
              <a:t>Nous avons pensé essayer de construire des parcours de connaissance de la documentation juridique existante, en sélectionnant les ressources disponibles, avec l'aide des nouvelles technologies.</a:t>
            </a: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45060" name="Segnaposto numero diapositiva 3">
            <a:extLst>
              <a:ext uri="{FF2B5EF4-FFF2-40B4-BE49-F238E27FC236}">
                <a16:creationId xmlns:a16="http://schemas.microsoft.com/office/drawing/2014/main" id="{33E98B72-A4C3-4AD0-BDCE-B27E509F4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15874E44-D648-4807-9E6E-A634EE780A7C}" type="slidenum">
              <a:rPr lang="it-IT" altLang="it-IT" smtClean="0">
                <a:latin typeface="Arial" panose="020B0604020202020204" pitchFamily="34" charset="0"/>
              </a:rPr>
              <a:pPr/>
              <a:t>44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cap="none" spc="0" dirty="0">
                <a:solidFill>
                  <a:srgbClr val="0B0805"/>
                </a:solidFill>
              </a:rPr>
              <a:t>quelle image avons-nous de l'avenir ? Comment imaginons-nous que ce sera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cap="none" spc="0" dirty="0">
                <a:solidFill>
                  <a:srgbClr val="0B0805"/>
                </a:solidFill>
              </a:rPr>
              <a:t>Le cinéma et la littérature nous offrent quelques exemples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/>
              <a:t>Blade</a:t>
            </a:r>
            <a:r>
              <a:rPr lang="it-IT" sz="1200" dirty="0"/>
              <a:t> Runner (1982)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112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50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310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51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274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53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235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>
            <a:extLst>
              <a:ext uri="{FF2B5EF4-FFF2-40B4-BE49-F238E27FC236}">
                <a16:creationId xmlns:a16="http://schemas.microsoft.com/office/drawing/2014/main" id="{EC8AAEA7-CD8B-4B99-AE86-F1F0669DF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Segnaposto note 2">
            <a:extLst>
              <a:ext uri="{FF2B5EF4-FFF2-40B4-BE49-F238E27FC236}">
                <a16:creationId xmlns:a16="http://schemas.microsoft.com/office/drawing/2014/main" id="{37C499D2-30DA-4862-8894-8F556A8E0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65540" name="Segnaposto numero diapositiva 3">
            <a:extLst>
              <a:ext uri="{FF2B5EF4-FFF2-40B4-BE49-F238E27FC236}">
                <a16:creationId xmlns:a16="http://schemas.microsoft.com/office/drawing/2014/main" id="{0719766A-6A48-4C33-AE18-3329310901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49E6104F-CFE1-4E0C-88B6-6FC253DEB119}" type="slidenum">
              <a:rPr lang="it-IT" altLang="it-IT" smtClean="0">
                <a:latin typeface="Arial" panose="020B0604020202020204" pitchFamily="34" charset="0"/>
              </a:rPr>
              <a:pPr/>
              <a:t>54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55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81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93812A2-7792-41B5-80BF-911212DB12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66C8C33-8455-4264-8481-B09E1E4BA318}" type="slidenum">
              <a:rPr lang="it-IT" altLang="it-IT" sz="1200">
                <a:latin typeface="Arial" panose="020B0604020202020204" pitchFamily="34" charset="0"/>
              </a:rPr>
              <a:pPr algn="r" eaLnBrk="1" hangingPunct="1"/>
              <a:t>56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265B4D1-EADF-488D-9F84-4707B0029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9D14692-5027-4DC4-8383-E5C9F79D7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41863"/>
            <a:ext cx="4981575" cy="4491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57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461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58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74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>
            <a:extLst>
              <a:ext uri="{FF2B5EF4-FFF2-40B4-BE49-F238E27FC236}">
                <a16:creationId xmlns:a16="http://schemas.microsoft.com/office/drawing/2014/main" id="{D54EA73B-5495-4DCA-A068-04447A9C3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Segnaposto note 2">
            <a:extLst>
              <a:ext uri="{FF2B5EF4-FFF2-40B4-BE49-F238E27FC236}">
                <a16:creationId xmlns:a16="http://schemas.microsoft.com/office/drawing/2014/main" id="{D7CB0B29-FA86-4606-88C4-D91F296D9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It is not enough to do things, you have to communicate them in order to be known and used.</a:t>
            </a:r>
          </a:p>
          <a:p>
            <a:r>
              <a:rPr lang="en-US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all these actions were accompanied by a large investment in communication</a:t>
            </a:r>
          </a:p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7828" name="Segnaposto numero diapositiva 3">
            <a:extLst>
              <a:ext uri="{FF2B5EF4-FFF2-40B4-BE49-F238E27FC236}">
                <a16:creationId xmlns:a16="http://schemas.microsoft.com/office/drawing/2014/main" id="{3015528E-BAFB-4AE8-A843-F961A882DF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684D0BB3-30D7-4A24-9C35-A2CC5F1851CE}" type="slidenum">
              <a:rPr lang="it-IT" altLang="it-IT" smtClean="0">
                <a:latin typeface="Arial" panose="020B0604020202020204" pitchFamily="34" charset="0"/>
              </a:rPr>
              <a:pPr/>
              <a:t>59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60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1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Retour </a:t>
            </a:r>
            <a:r>
              <a:rPr lang="en-US" sz="1200" dirty="0" err="1"/>
              <a:t>vers</a:t>
            </a:r>
            <a:r>
              <a:rPr lang="en-US" sz="1200" dirty="0"/>
              <a:t> le </a:t>
            </a:r>
            <a:r>
              <a:rPr lang="en-US" sz="1200" dirty="0" err="1"/>
              <a:t>futur</a:t>
            </a:r>
            <a:r>
              <a:rPr lang="en-US" sz="1200" dirty="0"/>
              <a:t> (Back to the Future</a:t>
            </a:r>
            <a:r>
              <a:rPr lang="it-IT" sz="1200" dirty="0"/>
              <a:t> -1985)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28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9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juge est appelé à se mouvoir et à faire face à une réalité caractérisée par une complexité toujours plus grande, tant au niveau du droit (national européen international, soft </a:t>
            </a:r>
            <a:r>
              <a:rPr lang="fr-FR" dirty="0" err="1"/>
              <a:t>law</a:t>
            </a:r>
            <a:r>
              <a:rPr lang="fr-FR" dirty="0"/>
              <a:t>, hard </a:t>
            </a:r>
            <a:r>
              <a:rPr lang="fr-FR" dirty="0" err="1"/>
              <a:t>law</a:t>
            </a:r>
            <a:r>
              <a:rPr lang="fr-FR" dirty="0"/>
              <a:t>) qu'au niveau des faits qui sont portés à sa connaissance grâce également à l'utilisation des nouvelles technologies. Les nouvelles technologies façonnent d'ailleurs l'exercice de la fonction judiciaire car elles sont devenues un outil nécessaire pour l'exercer.</a:t>
            </a:r>
            <a:br>
              <a:rPr lang="fr-FR" dirty="0"/>
            </a:br>
            <a:br>
              <a:rPr lang="fr-FR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5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6CA5-8510-44B5-963D-B7FD25CA56C4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4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706890"/>
            <a:ext cx="10363200" cy="1362075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4400" b="0" cap="all" spc="-20" baseline="0">
                <a:latin typeface="+mn-lt"/>
              </a:defRPr>
            </a:lvl1pPr>
          </a:lstStyle>
          <a:p>
            <a:r>
              <a:rPr lang="en-CA" sz="4400" dirty="0"/>
              <a:t>The seminar title should </a:t>
            </a:r>
            <a:br>
              <a:rPr lang="en-CA" sz="4400" dirty="0"/>
            </a:br>
            <a:r>
              <a:rPr lang="en-CA" sz="4400" dirty="0"/>
              <a:t>be 44 point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968502" y="4221490"/>
            <a:ext cx="4031489" cy="431651"/>
          </a:xfrm>
        </p:spPr>
        <p:txBody>
          <a:bodyPr/>
          <a:lstStyle>
            <a:lvl1pPr marL="0" indent="0">
              <a:buNone/>
              <a:defRPr sz="18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 NAME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967541" y="4437117"/>
            <a:ext cx="4032448" cy="431651"/>
          </a:xfrm>
        </p:spPr>
        <p:txBody>
          <a:bodyPr/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COURT OR ORGANIZATION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831637" y="5085189"/>
            <a:ext cx="6432715" cy="431651"/>
          </a:xfrm>
        </p:spPr>
        <p:txBody>
          <a:bodyPr/>
          <a:lstStyle>
            <a:lvl1pPr marL="0" indent="0" algn="ctr">
              <a:buNone/>
              <a:defRPr sz="18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Program name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831637" y="5373618"/>
            <a:ext cx="6432715" cy="431651"/>
          </a:xfrm>
        </p:spPr>
        <p:txBody>
          <a:bodyPr/>
          <a:lstStyle>
            <a:lvl1pPr marL="0" indent="0" algn="ctr">
              <a:buNone/>
              <a:defRPr sz="1600" b="1" cap="all" baseline="0"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Date, city, province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6673025" y="4221093"/>
            <a:ext cx="4031489" cy="431651"/>
          </a:xfrm>
        </p:spPr>
        <p:txBody>
          <a:bodyPr/>
          <a:lstStyle>
            <a:lvl1pPr marL="0" indent="0">
              <a:buNone/>
              <a:defRPr sz="18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 NAME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6672064" y="4437117"/>
            <a:ext cx="4032448" cy="431651"/>
          </a:xfrm>
        </p:spPr>
        <p:txBody>
          <a:bodyPr/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COURT OR ORGANIZATION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5087938" y="63087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5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 b="1" spc="-20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20616"/>
            <a:ext cx="8534400" cy="175260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1" cap="all" spc="-20" baseline="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813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672"/>
            <a:ext cx="10972800" cy="144016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800" baseline="0"/>
            </a:lvl1pPr>
          </a:lstStyle>
          <a:p>
            <a:r>
              <a:rPr lang="en-US" dirty="0"/>
              <a:t>Click to add title, if need be on two levels, 38- or 36-pt font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41044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745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889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57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2780"/>
            <a:ext cx="7315200" cy="33147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94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8629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02234"/>
            <a:ext cx="10972800" cy="436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5883" y="64482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E577AC-5F12-4E85-A544-33B47CC7C324}" type="slidenum">
              <a:rPr lang="en-CA" smtClean="0"/>
              <a:pPr>
                <a:defRPr/>
              </a:pPr>
              <a:t>‹N›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kern="1200" cap="all" spc="-2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5A"/>
        </a:buClr>
        <a:buSzPct val="11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00325A"/>
        </a:buClr>
        <a:buSzPct val="75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00325A"/>
        </a:buClr>
        <a:buSzPct val="5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hyperlink" Target="https://www.scuolamagistratura.it/web/portalessm/studi-e-pubblicazioni?p_p_id=P_GESTIONEDOCUMENTIWEB&amp;p_p_state=normal&amp;p_p_mode=view&amp;_P_GESTIONEDOCUMENTIWEB_javax.portlet.action=Loadgestionedocumenti&amp;p_r_p_comefrom=homepage&amp;p_auth=XqTeRrCv&amp;p_p_lifecycle=0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4.safelinks.protection.outlook.com/?url=https%3A%2F%2Fwww.normattiva.it%2Furi-res%2FN2Ls%3Furn%3Anir%3Astato%3Acostituzione%3A1947-12-27~art117&amp;data=05%7C01%7Cfabio.benisio%40SCUOLAMAGISTRATURA.IT%7C4d81731d1f9f483df2c208da3cc7288f%7C43ea8a99c6ed4a82b447d69d06583d87%7C0%7C0%7C637889123327464982%7CUnknown%7CTWFpbGZsb3d8eyJWIjoiMC4wLjAwMDAiLCJQIjoiV2luMzIiLCJBTiI6Ik1haWwiLCJXVCI6Mn0%3D%7C3000%7C%7C%7C&amp;sdata=ewlRE0dvipJ%2F0hUtmnaCZGHeGC4Mnpwb5wArFvC%2BL5I%3D&amp;reserved=0" TargetMode="External"/><Relationship Id="rId13" Type="http://schemas.openxmlformats.org/officeDocument/2006/relationships/image" Target="../media/image44.png"/><Relationship Id="rId18" Type="http://schemas.openxmlformats.org/officeDocument/2006/relationships/image" Target="../media/image46.png"/><Relationship Id="rId3" Type="http://schemas.openxmlformats.org/officeDocument/2006/relationships/hyperlink" Target="https://eur04.safelinks.protection.outlook.com/?url=https%3A%2F%2Fyoutu.be%2FIkrMOgYnGnI&amp;data=05%7C01%7Cfabio.benisio%40SCUOLAMAGISTRATURA.IT%7C4d81731d1f9f483df2c208da3cc7288f%7C43ea8a99c6ed4a82b447d69d06583d87%7C0%7C0%7C637889123327464982%7CUnknown%7CTWFpbGZsb3d8eyJWIjoiMC4wLjAwMDAiLCJQIjoiV2luMzIiLCJBTiI6Ik1haWwiLCJXVCI6Mn0%3D%7C3000%7C%7C%7C&amp;sdata=wyvQBGmNf2gMfMqrb1WezXtsoDH9WgMugrFYMUViBlM%3D&amp;reserved=0" TargetMode="External"/><Relationship Id="rId7" Type="http://schemas.openxmlformats.org/officeDocument/2006/relationships/hyperlink" Target="https://eur04.safelinks.protection.outlook.com/?url=https%3A%2F%2Fwww.normattiva.it%2Furi-res%2FN2Ls%3Furn%3Anir%3Astato%3Acostituzione%3A1947-12-27~art23&amp;data=05%7C01%7Cfabio.benisio%40SCUOLAMAGISTRATURA.IT%7C4d81731d1f9f483df2c208da3cc7288f%7C43ea8a99c6ed4a82b447d69d06583d87%7C0%7C0%7C637889123327464982%7CUnknown%7CTWFpbGZsb3d8eyJWIjoiMC4wLjAwMDAiLCJQIjoiV2luMzIiLCJBTiI6Ik1haWwiLCJXVCI6Mn0%3D%7C3000%7C%7C%7C&amp;sdata=NV1olR%2BmWkw3MiR7i2SpvbtNlUc%2FAlW5w62xk2paaEI%3D&amp;reserved=0" TargetMode="External"/><Relationship Id="rId12" Type="http://schemas.openxmlformats.org/officeDocument/2006/relationships/oleObject" Target="../embeddings/oleObject1.bin"/><Relationship Id="rId17" Type="http://schemas.openxmlformats.org/officeDocument/2006/relationships/oleObject" Target="../embeddings/oleObject3.bin"/><Relationship Id="rId2" Type="http://schemas.openxmlformats.org/officeDocument/2006/relationships/notesSlide" Target="../notesSlides/notesSlide43.xml"/><Relationship Id="rId16" Type="http://schemas.openxmlformats.org/officeDocument/2006/relationships/slide" Target="slide3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04.safelinks.protection.outlook.com/ap/w-59584e83/?url=https%3A%2F%2Fscuolamagistraturait-my.sharepoint.com%2F%3Aw%3A%2Fg%2Fpersonal%2Fluigi_cutri_scuolamagistratura_it%2FEeyT5rFVjgFCsJhLl7y9qCMB0qycVq-pNdTJSkyIbSe6jw%3Fe%3DqAUOOI&amp;data=05%7C01%7CGianluca.Grasso%40SCUOLAMAGISTRATURA.IT%7C00c61b23e2404f7abdc908da9fcde975%7C43ea8a99c6ed4a82b447d69d06583d87%7C0%7C0%7C637998004979842213%7CUnknown%7CTWFpbGZsb3d8eyJWIjoiMC4wLjAwMDAiLCJQIjoiV2luMzIiLCJBTiI6Ik1haWwiLCJXVCI6Mn0%3D%7C3000%7C%7C%7C&amp;sdata=Oppd4ld0LSKJUqgbH2C8eB%2FdLn9WCO%2BjoSECWG3owV0%3D&amp;reserved=0" TargetMode="External"/><Relationship Id="rId11" Type="http://schemas.openxmlformats.org/officeDocument/2006/relationships/hyperlink" Target="https://eur04.safelinks.protection.outlook.com/?url=https%3A%2F%2Fwww.cortecostituzionale.it%2FactionSchedaPronuncia.do%3Fparam_ecli%3DECLI%3AIT%3ACOST%3A2017%3A183&amp;data=05%7C01%7Cfabio.benisio%40SCUOLAMAGISTRATURA.IT%7C4d81731d1f9f483df2c208da3cc7288f%7C43ea8a99c6ed4a82b447d69d06583d87%7C0%7C0%7C637889123327464982%7CUnknown%7CTWFpbGZsb3d8eyJWIjoiMC4wLjAwMDAiLCJQIjoiV2luMzIiLCJBTiI6Ik1haWwiLCJXVCI6Mn0%3D%7C3000%7C%7C%7C&amp;sdata=J7qoX2BDTErWCLuoRpKZettEYVoZz90LHhm%2FnLiZfvE%3D&amp;reserved=0" TargetMode="External"/><Relationship Id="rId5" Type="http://schemas.openxmlformats.org/officeDocument/2006/relationships/hyperlink" Target="https://www.spreaker.com/episode/48557704" TargetMode="External"/><Relationship Id="rId15" Type="http://schemas.openxmlformats.org/officeDocument/2006/relationships/image" Target="../media/image45.png"/><Relationship Id="rId10" Type="http://schemas.openxmlformats.org/officeDocument/2006/relationships/hyperlink" Target="https://eur04.safelinks.protection.outlook.com/?url=https%3A%2F%2Fwww.cortecostituzionale.it%2FactionSchedaPronuncia.do%3Fparam_ecli%3DECLI%3AIT%3ACOST%3A2017%3A180&amp;data=05%7C01%7Cfabio.benisio%40SCUOLAMAGISTRATURA.IT%7C4d81731d1f9f483df2c208da3cc7288f%7C43ea8a99c6ed4a82b447d69d06583d87%7C0%7C0%7C637889123327464982%7CUnknown%7CTWFpbGZsb3d8eyJWIjoiMC4wLjAwMDAiLCJQIjoiV2luMzIiLCJBTiI6Ik1haWwiLCJXVCI6Mn0%3D%7C3000%7C%7C%7C&amp;sdata=huc2lDVvxilCs3AdaEnK3kB6J35Ota4%2FSodW7sfGgnQ%3D&amp;reserved=0" TargetMode="External"/><Relationship Id="rId4" Type="http://schemas.openxmlformats.org/officeDocument/2006/relationships/image" Target="../media/image43.jpeg"/><Relationship Id="rId9" Type="http://schemas.openxmlformats.org/officeDocument/2006/relationships/hyperlink" Target="https://eur04.safelinks.protection.outlook.com/?url=https%3A%2F%2Fwww.normattiva.it%2Furi-res%2FN2Ls%3Furn%3Anir%3Astato%3Alegge.costituzionale%3A2001%3B3&amp;data=05%7C01%7Cfabio.benisio%40SCUOLAMAGISTRATURA.IT%7C4d81731d1f9f483df2c208da3cc7288f%7C43ea8a99c6ed4a82b447d69d06583d87%7C0%7C0%7C637889123327464982%7CUnknown%7CTWFpbGZsb3d8eyJWIjoiMC4wLjAwMDAiLCJQIjoiV2luMzIiLCJBTiI6Ik1haWwiLCJXVCI6Mn0%3D%7C3000%7C%7C%7C&amp;sdata=4dRqZoSJ0MA%2BN1N1bGUj9qpau0W0Dvr1LCc8l9LnjDk%3D&amp;reserved=0" TargetMode="External"/><Relationship Id="rId14" Type="http://schemas.openxmlformats.org/officeDocument/2006/relationships/oleObject" Target="../embeddings/oleObject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2711" y="371639"/>
            <a:ext cx="12601400" cy="6674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1C8DA69F-9553-4E2C-A4FD-C1A0A0766A44}"/>
              </a:ext>
            </a:extLst>
          </p:cNvPr>
          <p:cNvSpPr txBox="1">
            <a:spLocks/>
          </p:cNvSpPr>
          <p:nvPr/>
        </p:nvSpPr>
        <p:spPr>
          <a:xfrm>
            <a:off x="0" y="1052736"/>
            <a:ext cx="121920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5600" dirty="0">
                <a:solidFill>
                  <a:srgbClr val="00325A"/>
                </a:solidFill>
              </a:rPr>
              <a:t>Nouvelles </a:t>
            </a:r>
            <a:r>
              <a:rPr lang="fr-FR" sz="5600" dirty="0" err="1">
                <a:solidFill>
                  <a:srgbClr val="00325A"/>
                </a:solidFill>
              </a:rPr>
              <a:t>methodologies</a:t>
            </a:r>
            <a:r>
              <a:rPr lang="fr-FR" sz="5600" dirty="0">
                <a:solidFill>
                  <a:srgbClr val="00325A"/>
                </a:solidFill>
              </a:rPr>
              <a:t> de formation: </a:t>
            </a:r>
            <a:r>
              <a:rPr lang="fr-FR" sz="5600" i="1" dirty="0">
                <a:solidFill>
                  <a:srgbClr val="00325A"/>
                </a:solidFill>
              </a:rPr>
              <a:t>un pas vers l'avenir</a:t>
            </a:r>
            <a:endParaRPr lang="en-CA" sz="5600" i="1" dirty="0">
              <a:solidFill>
                <a:srgbClr val="00325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0986B-57F6-4CD5-B81E-4007964E8E5D}"/>
              </a:ext>
            </a:extLst>
          </p:cNvPr>
          <p:cNvSpPr txBox="1"/>
          <p:nvPr/>
        </p:nvSpPr>
        <p:spPr>
          <a:xfrm>
            <a:off x="102669" y="2564904"/>
            <a:ext cx="1217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>
                <a:srgbClr val="006699"/>
              </a:buClr>
            </a:pPr>
            <a:r>
              <a:rPr lang="en-CA" sz="3600" dirty="0">
                <a:solidFill>
                  <a:srgbClr val="0B0805"/>
                </a:solidFill>
              </a:rPr>
              <a:t>Ingrid </a:t>
            </a:r>
            <a:r>
              <a:rPr lang="en-CA" sz="3600" dirty="0" err="1">
                <a:solidFill>
                  <a:srgbClr val="0B0805"/>
                </a:solidFill>
              </a:rPr>
              <a:t>Derveaux</a:t>
            </a:r>
            <a:r>
              <a:rPr lang="en-CA" sz="3600" dirty="0">
                <a:solidFill>
                  <a:srgbClr val="0B0805"/>
                </a:solidFill>
              </a:rPr>
              <a:t> (ENM) - Gianluca Grasso (SSM)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9E15E-D1AB-4936-9196-BEF8D02D7DE5}"/>
              </a:ext>
            </a:extLst>
          </p:cNvPr>
          <p:cNvSpPr txBox="1"/>
          <p:nvPr/>
        </p:nvSpPr>
        <p:spPr>
          <a:xfrm>
            <a:off x="12032" y="5568672"/>
            <a:ext cx="12179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>
                <a:srgbClr val="006699"/>
              </a:buClr>
            </a:pPr>
            <a:r>
              <a:rPr lang="en-CA" sz="3000" b="1" cap="none" spc="0" dirty="0">
                <a:solidFill>
                  <a:srgbClr val="A8996E"/>
                </a:solidFill>
              </a:rPr>
              <a:t>IOJT 2022    NJI-INM CONFERENCE</a:t>
            </a:r>
            <a:br>
              <a:rPr lang="en-CA" sz="3000" cap="none" spc="0" dirty="0">
                <a:solidFill>
                  <a:srgbClr val="A8996E"/>
                </a:solidFill>
              </a:rPr>
            </a:br>
            <a:r>
              <a:rPr lang="en-CA" sz="3000" cap="none" spc="0" dirty="0">
                <a:solidFill>
                  <a:srgbClr val="777777"/>
                </a:solidFill>
              </a:rPr>
              <a:t>OTTAWA, CANADA</a:t>
            </a:r>
          </a:p>
          <a:p>
            <a:endParaRPr lang="en-CA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AFB47C-AA4D-4114-8DD9-3000CE8B03F3}"/>
              </a:ext>
            </a:extLst>
          </p:cNvPr>
          <p:cNvCxnSpPr/>
          <p:nvPr/>
        </p:nvCxnSpPr>
        <p:spPr>
          <a:xfrm>
            <a:off x="5159896" y="5661248"/>
            <a:ext cx="0" cy="36004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>
            <a:extLst>
              <a:ext uri="{FF2B5EF4-FFF2-40B4-BE49-F238E27FC236}">
                <a16:creationId xmlns:a16="http://schemas.microsoft.com/office/drawing/2014/main" id="{5FD7D22C-E145-4E02-822E-CC564B9D67D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84129" y="3701705"/>
            <a:ext cx="1579880" cy="102870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7631ADF-9D01-4E45-A92A-FF0C710F5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91" y="3816005"/>
            <a:ext cx="189611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0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000">
        <p14:prism isInverted="1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04700" y="91819"/>
            <a:ext cx="12601400" cy="6674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70" y="1248947"/>
            <a:ext cx="12192000" cy="55172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fr-FR" sz="7200" dirty="0">
                <a:solidFill>
                  <a:srgbClr val="00325A"/>
                </a:solidFill>
              </a:rPr>
              <a:t>Et </a:t>
            </a:r>
            <a:r>
              <a:rPr lang="fr-FR" sz="7200" i="1" dirty="0">
                <a:solidFill>
                  <a:srgbClr val="C00000"/>
                </a:solidFill>
              </a:rPr>
              <a:t>maintenant</a:t>
            </a:r>
            <a:r>
              <a:rPr lang="fr-FR" sz="7200" dirty="0">
                <a:solidFill>
                  <a:srgbClr val="00325A"/>
                </a:solidFill>
              </a:rPr>
              <a:t> ?</a:t>
            </a:r>
          </a:p>
          <a:p>
            <a:pPr>
              <a:spcBef>
                <a:spcPts val="1800"/>
              </a:spcBef>
            </a:pPr>
            <a:endParaRPr lang="fr-FR" sz="600" dirty="0">
              <a:solidFill>
                <a:srgbClr val="00325A"/>
              </a:solidFill>
            </a:endParaRPr>
          </a:p>
          <a:p>
            <a:r>
              <a:rPr lang="it-IT" sz="7200" i="1" dirty="0" err="1">
                <a:solidFill>
                  <a:srgbClr val="C00000"/>
                </a:solidFill>
              </a:rPr>
              <a:t>que</a:t>
            </a:r>
            <a:r>
              <a:rPr lang="it-IT" sz="7200" dirty="0">
                <a:solidFill>
                  <a:srgbClr val="00325A"/>
                </a:solidFill>
              </a:rPr>
              <a:t> reste-t-il ?</a:t>
            </a:r>
            <a:br>
              <a:rPr lang="en-CA" sz="7200" b="0" dirty="0">
                <a:solidFill>
                  <a:srgbClr val="006699"/>
                </a:solidFill>
              </a:rPr>
            </a:br>
            <a:br>
              <a:rPr lang="fr-FR" sz="7200" b="0" dirty="0">
                <a:solidFill>
                  <a:srgbClr val="000000"/>
                </a:solidFill>
              </a:rPr>
            </a:br>
            <a:endParaRPr lang="en-CA" sz="7200" b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081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00">
        <p159:morph option="byObject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3472" y="533401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4800" i="1" dirty="0" err="1">
                <a:solidFill>
                  <a:srgbClr val="C00000"/>
                </a:solidFill>
              </a:rPr>
              <a:t>que</a:t>
            </a:r>
            <a:r>
              <a:rPr lang="it-IT" sz="4800" dirty="0">
                <a:solidFill>
                  <a:srgbClr val="00325A"/>
                </a:solidFill>
              </a:rPr>
              <a:t> reste-t-il ?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3472" y="1988840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006699"/>
              </a:buClr>
              <a:buSzPct val="90000"/>
            </a:pPr>
            <a:r>
              <a:rPr lang="fr-FR" sz="3000" b="0" cap="none" spc="0" dirty="0">
                <a:solidFill>
                  <a:srgbClr val="0B0805"/>
                </a:solidFill>
              </a:rPr>
              <a:t>Ce que nous avons appris de la pandémie :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Les nouvelles technologies sont une ressource à utiliser avec prudence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La formation en ligne ne peut pas remplacer complètement la formation en présentiel 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Importance de l'échange informel avant, pendant et après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Utilisation complémentaire des technologies en ligne et des nouvelles technologies 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2711" y="371639"/>
            <a:ext cx="12601400" cy="6674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5" name="Immagine 4" descr="credito imposta formazione 4.0 | Ottieni il bonus | Agevola">
            <a:extLst>
              <a:ext uri="{FF2B5EF4-FFF2-40B4-BE49-F238E27FC236}">
                <a16:creationId xmlns:a16="http://schemas.microsoft.com/office/drawing/2014/main" id="{83823EAC-DB46-4C01-8C66-46A876605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872253"/>
            <a:ext cx="7943884" cy="5113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50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00">
        <p159:morph option="byObject"/>
      </p:transition>
    </mc:Choice>
    <mc:Fallback xmlns="">
      <p:transition spd="slow" advTm="1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3472" y="528037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4800" i="1" dirty="0" err="1">
                <a:solidFill>
                  <a:srgbClr val="C00000"/>
                </a:solidFill>
              </a:rPr>
              <a:t>que</a:t>
            </a:r>
            <a:r>
              <a:rPr lang="it-IT" sz="4800" dirty="0">
                <a:solidFill>
                  <a:srgbClr val="00325A"/>
                </a:solidFill>
              </a:rPr>
              <a:t> reste-t-il ?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3472" y="2159933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006699"/>
              </a:buClr>
              <a:buSzPct val="90000"/>
            </a:pPr>
            <a:r>
              <a:rPr lang="fr-FR" sz="3000" b="0" cap="none" spc="0" dirty="0">
                <a:solidFill>
                  <a:srgbClr val="0B0805"/>
                </a:solidFill>
              </a:rPr>
              <a:t>Ce que nous avons appris de la pandémie :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L'utilisation des nouvelles technologies nécessite une formation spécifique : la méthodologie en présence ne peut être transférée sans adaptations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Les nouvelles technologies peuvent être très utiles pour la préparation des séminaires et l'échange d'idées entre formateurs. </a:t>
            </a:r>
          </a:p>
        </p:txBody>
      </p:sp>
    </p:spTree>
    <p:extLst>
      <p:ext uri="{BB962C8B-B14F-4D97-AF65-F5344CB8AC3E}">
        <p14:creationId xmlns:p14="http://schemas.microsoft.com/office/powerpoint/2010/main" val="7654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2711" y="371639"/>
            <a:ext cx="12601400" cy="6674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5122" name="Picture 2" descr="Pilz Italy Academy | Blended learning">
            <a:extLst>
              <a:ext uri="{FF2B5EF4-FFF2-40B4-BE49-F238E27FC236}">
                <a16:creationId xmlns:a16="http://schemas.microsoft.com/office/drawing/2014/main" id="{26488BCE-B533-4CEF-AC60-D0E974CA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23" y="750959"/>
            <a:ext cx="8095828" cy="539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0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00">
        <p159:morph option="byObject"/>
      </p:transition>
    </mc:Choice>
    <mc:Fallback xmlns="">
      <p:transition spd="slow" advTm="1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9614" y="528037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4800" i="1" dirty="0" err="1">
                <a:solidFill>
                  <a:srgbClr val="C00000"/>
                </a:solidFill>
              </a:rPr>
              <a:t>que</a:t>
            </a:r>
            <a:r>
              <a:rPr lang="it-IT" sz="4800" dirty="0">
                <a:solidFill>
                  <a:srgbClr val="00325A"/>
                </a:solidFill>
              </a:rPr>
              <a:t> reste-t-il ?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3472" y="2159933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006699"/>
              </a:buClr>
              <a:buSzPct val="90000"/>
            </a:pPr>
            <a:r>
              <a:rPr lang="fr-FR" sz="3000" b="0" cap="none" spc="0" dirty="0">
                <a:solidFill>
                  <a:srgbClr val="0B0805"/>
                </a:solidFill>
              </a:rPr>
              <a:t>Ce que nous avons appris de la pandémie :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La formation en ligne peut servir à élargir l'offre de formation (augmenter le nombre d'événements de formation auxquels on peut assister ; permettre à ceux qui ne peuvent pas être présents de participer).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Permettre la contribution d'intervenants clés qui ne peuvent pas se déplacer pour participer à l'événement. </a:t>
            </a:r>
          </a:p>
        </p:txBody>
      </p:sp>
    </p:spTree>
    <p:extLst>
      <p:ext uri="{BB962C8B-B14F-4D97-AF65-F5344CB8AC3E}">
        <p14:creationId xmlns:p14="http://schemas.microsoft.com/office/powerpoint/2010/main" val="31276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2711" y="371639"/>
            <a:ext cx="12601400" cy="6674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4098" name="Picture 2" descr="Il futuro della formazione: l'hybrid learning - GalleryGroup">
            <a:extLst>
              <a:ext uri="{FF2B5EF4-FFF2-40B4-BE49-F238E27FC236}">
                <a16:creationId xmlns:a16="http://schemas.microsoft.com/office/drawing/2014/main" id="{FCD647DC-1476-47BD-A8A2-2F73F1496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85" y="1124744"/>
            <a:ext cx="8945108" cy="50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41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00">
        <p159:morph option="byObject"/>
      </p:transition>
    </mc:Choice>
    <mc:Fallback xmlns="">
      <p:transition spd="slow" advTm="1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3472" y="590551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4800" i="1" dirty="0" err="1">
                <a:solidFill>
                  <a:srgbClr val="C00000"/>
                </a:solidFill>
              </a:rPr>
              <a:t>que</a:t>
            </a:r>
            <a:r>
              <a:rPr lang="it-IT" sz="4800" dirty="0">
                <a:solidFill>
                  <a:srgbClr val="00325A"/>
                </a:solidFill>
              </a:rPr>
              <a:t> reste-t-il ?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559496" y="1848742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006699"/>
              </a:buClr>
              <a:buSzPct val="90000"/>
            </a:pPr>
            <a:r>
              <a:rPr lang="fr-FR" sz="3000" b="0" cap="none" spc="0" dirty="0">
                <a:solidFill>
                  <a:srgbClr val="0B0805"/>
                </a:solidFill>
              </a:rPr>
              <a:t>Ce que nous avons appris de la pandémie :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Les webinaires très nombreuses ont une faible participation, sauf par des questions en chat. Utile pour diffuser rapidement (et à un grand nombre de personnes) sessions sur une nouvelle législation ou jurisprudence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Événements hybrides (participants en personne et en ligne) :  faire participer les personnes en ligne (groupes séparés avec un nombre limité de participants). </a:t>
            </a:r>
          </a:p>
        </p:txBody>
      </p:sp>
    </p:spTree>
    <p:extLst>
      <p:ext uri="{BB962C8B-B14F-4D97-AF65-F5344CB8AC3E}">
        <p14:creationId xmlns:p14="http://schemas.microsoft.com/office/powerpoint/2010/main" val="9124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7DBCF-2E8E-4D58-926F-DBEB88172444}"/>
              </a:ext>
            </a:extLst>
          </p:cNvPr>
          <p:cNvSpPr txBox="1">
            <a:spLocks/>
          </p:cNvSpPr>
          <p:nvPr/>
        </p:nvSpPr>
        <p:spPr bwMode="auto">
          <a:xfrm>
            <a:off x="1487488" y="1465297"/>
            <a:ext cx="41404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</a:pPr>
            <a:r>
              <a:rPr lang="fr-FR" sz="3000" b="0" cap="none" spc="0" dirty="0">
                <a:solidFill>
                  <a:srgbClr val="0B0805"/>
                </a:solidFill>
              </a:rPr>
              <a:t>COMMUNICATION DE LA COMMISSION EUROPÉEN</a:t>
            </a:r>
          </a:p>
          <a:p>
            <a:pPr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</a:pPr>
            <a:r>
              <a:rPr lang="fr-FR" sz="3000" b="0" i="1" cap="none" spc="0" dirty="0">
                <a:solidFill>
                  <a:srgbClr val="0B0805"/>
                </a:solidFill>
              </a:rPr>
              <a:t>Assurer la justice dans l’UE — Une stratégie européenne de formation judiciaire pour la période 2021-2024</a:t>
            </a:r>
          </a:p>
          <a:p>
            <a:pPr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</a:pPr>
            <a:r>
              <a:rPr lang="fr-FR" sz="3000" b="0" i="1" cap="none" spc="0" dirty="0">
                <a:solidFill>
                  <a:srgbClr val="0B0805"/>
                </a:solidFill>
              </a:rPr>
              <a:t>COM(2020) 713 final</a:t>
            </a:r>
          </a:p>
        </p:txBody>
      </p:sp>
      <p:pic>
        <p:nvPicPr>
          <p:cNvPr id="7" name="Picture 5" descr="European Commission - Wikipedia">
            <a:extLst>
              <a:ext uri="{FF2B5EF4-FFF2-40B4-BE49-F238E27FC236}">
                <a16:creationId xmlns:a16="http://schemas.microsoft.com/office/drawing/2014/main" id="{E5054732-AAA8-4E56-8744-87355254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84" y="1969353"/>
            <a:ext cx="374287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000">
        <p14:ripple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839415" y="548680"/>
            <a:ext cx="9649073" cy="35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006699"/>
              </a:buClr>
              <a:buSzPct val="90000"/>
            </a:pPr>
            <a:r>
              <a:rPr lang="fr-FR" sz="3000" b="0" cap="none" spc="0" dirty="0">
                <a:solidFill>
                  <a:srgbClr val="0B0805"/>
                </a:solidFill>
              </a:rPr>
              <a:t>Actions pour les prestataires de formation :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proposer un apprentissage en ligne interactif, pratique et accessible qui soit adapté aux objectifs de la formation;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étudier le potentiel des techniques modernes telles que la formation en face-à-face virtuelle et les solutions de réalité augmentée;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«capsule» de formation en ligne (courte, à jour, étroitement ciblée) pour besoins immédiats des professionnels de la justice dans le cadre d’un cas concret;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veiller à ce que les formateurs soient formés à l’exploitation du plein potentiel des méthodologies d’apprentissage en ligne;</a:t>
            </a:r>
          </a:p>
        </p:txBody>
      </p:sp>
    </p:spTree>
    <p:extLst>
      <p:ext uri="{BB962C8B-B14F-4D97-AF65-F5344CB8AC3E}">
        <p14:creationId xmlns:p14="http://schemas.microsoft.com/office/powerpoint/2010/main" val="262084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rrow&#10;&#10;Description automatically generated">
            <a:extLst>
              <a:ext uri="{FF2B5EF4-FFF2-40B4-BE49-F238E27FC236}">
                <a16:creationId xmlns:a16="http://schemas.microsoft.com/office/drawing/2014/main" id="{10A47BBE-77C9-46DF-A308-C8F07D7C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83" y="4005064"/>
            <a:ext cx="5399833" cy="263785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A7CFEC0-D534-4A86-B8D2-4AF91AA0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12192000" cy="1362075"/>
          </a:xfrm>
        </p:spPr>
        <p:txBody>
          <a:bodyPr/>
          <a:lstStyle/>
          <a:p>
            <a:r>
              <a:rPr lang="fr-FR" sz="5600" b="1" dirty="0">
                <a:solidFill>
                  <a:srgbClr val="00325A"/>
                </a:solidFill>
              </a:rPr>
              <a:t>Nouvelles </a:t>
            </a:r>
            <a:r>
              <a:rPr lang="fr-FR" sz="5600" b="1" dirty="0" err="1">
                <a:solidFill>
                  <a:srgbClr val="00325A"/>
                </a:solidFill>
              </a:rPr>
              <a:t>methodologies</a:t>
            </a:r>
            <a:r>
              <a:rPr lang="fr-FR" sz="5600" b="1" dirty="0">
                <a:solidFill>
                  <a:srgbClr val="00325A"/>
                </a:solidFill>
              </a:rPr>
              <a:t> de formation: un pas vers l'avenir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FA4B2F-A047-40C2-ACAD-DF144EDB7DE4}"/>
              </a:ext>
            </a:extLst>
          </p:cNvPr>
          <p:cNvCxnSpPr>
            <a:cxnSpLocks/>
          </p:cNvCxnSpPr>
          <p:nvPr/>
        </p:nvCxnSpPr>
        <p:spPr>
          <a:xfrm>
            <a:off x="1379476" y="836712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7589B44-B82D-4F82-BFCB-0A584A80F3E9}"/>
              </a:ext>
            </a:extLst>
          </p:cNvPr>
          <p:cNvSpPr txBox="1"/>
          <p:nvPr/>
        </p:nvSpPr>
        <p:spPr>
          <a:xfrm>
            <a:off x="0" y="2505670"/>
            <a:ext cx="12179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>
                <a:srgbClr val="006699"/>
              </a:buClr>
            </a:pPr>
            <a:r>
              <a:rPr lang="en-CA" sz="3600" dirty="0">
                <a:solidFill>
                  <a:srgbClr val="0B0805"/>
                </a:solidFill>
              </a:rPr>
              <a:t>Ingrid </a:t>
            </a:r>
            <a:r>
              <a:rPr lang="en-CA" sz="3600" dirty="0" err="1">
                <a:solidFill>
                  <a:srgbClr val="0B0805"/>
                </a:solidFill>
              </a:rPr>
              <a:t>Derveaux</a:t>
            </a:r>
            <a:r>
              <a:rPr lang="en-CA" sz="3600" dirty="0">
                <a:solidFill>
                  <a:srgbClr val="0B0805"/>
                </a:solidFill>
              </a:rPr>
              <a:t> (ENM) - Gianluca Grasso (SSM)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44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3752" y="984224"/>
            <a:ext cx="8568952" cy="12961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400" dirty="0">
                <a:solidFill>
                  <a:srgbClr val="00325A"/>
                </a:solidFill>
              </a:rPr>
              <a:t>nouvelles technologies, deux expériences comparées</a:t>
            </a:r>
            <a:endParaRPr lang="en-CA" sz="3200" b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C4493062-0FD7-4B69-8D20-8B9416D7D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93" y="548679"/>
            <a:ext cx="2653285" cy="129614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2F2620-8C8F-4AE8-86FE-36AEB4CFEB59}"/>
              </a:ext>
            </a:extLst>
          </p:cNvPr>
          <p:cNvSpPr txBox="1">
            <a:spLocks/>
          </p:cNvSpPr>
          <p:nvPr/>
        </p:nvSpPr>
        <p:spPr bwMode="auto">
          <a:xfrm>
            <a:off x="864193" y="2708921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</a:pPr>
            <a:r>
              <a:rPr lang="fr-FR" sz="3000" b="0" cap="none" spc="0" dirty="0">
                <a:solidFill>
                  <a:srgbClr val="0B0805"/>
                </a:solidFill>
              </a:rPr>
              <a:t>Deux cas d'utilisation complémentaire des nouvelles technologies appliquées à la formation : </a:t>
            </a:r>
            <a:r>
              <a:rPr lang="en-CA" sz="3000" b="0" cap="none" spc="0" dirty="0">
                <a:solidFill>
                  <a:srgbClr val="0B0805"/>
                </a:solidFill>
              </a:rPr>
              <a:t>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C00000"/>
                </a:solidFill>
              </a:rPr>
              <a:t>École Nationale de la Magistrature (France)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C00000"/>
                </a:solidFill>
              </a:rPr>
              <a:t>École Supérieure de la Magistrature </a:t>
            </a:r>
            <a:r>
              <a:rPr lang="fr-FR" sz="3000" b="0" cap="none" spc="0">
                <a:solidFill>
                  <a:srgbClr val="C00000"/>
                </a:solidFill>
              </a:rPr>
              <a:t>(Italie)</a:t>
            </a:r>
            <a:endParaRPr lang="fr-FR" sz="3000" b="0" cap="none" spc="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EB97A2-B632-4E2B-9881-449F238DD375}"/>
              </a:ext>
            </a:extLst>
          </p:cNvPr>
          <p:cNvCxnSpPr/>
          <p:nvPr/>
        </p:nvCxnSpPr>
        <p:spPr>
          <a:xfrm>
            <a:off x="864193" y="6165304"/>
            <a:ext cx="10200359" cy="0"/>
          </a:xfrm>
          <a:prstGeom prst="line">
            <a:avLst/>
          </a:prstGeom>
          <a:ln w="3810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00">
        <p:comb/>
      </p:transition>
    </mc:Choice>
    <mc:Fallback xmlns="">
      <p:transition spd="slow" advTm="16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E4048F3-3FB8-48F3-BD2A-078CFC000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10" y="2624336"/>
            <a:ext cx="3337120" cy="16093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EF087-A186-4A2E-9A25-50BC28733329}"/>
              </a:ext>
            </a:extLst>
          </p:cNvPr>
          <p:cNvSpPr txBox="1">
            <a:spLocks/>
          </p:cNvSpPr>
          <p:nvPr/>
        </p:nvSpPr>
        <p:spPr bwMode="auto">
          <a:xfrm>
            <a:off x="1199456" y="1268760"/>
            <a:ext cx="514969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  <a:buFont typeface="Arial" panose="020B0604020202020204" pitchFamily="34" charset="0"/>
              <a:buChar char="•"/>
            </a:pPr>
            <a:r>
              <a:rPr lang="fr-FR" sz="3000" b="0" cap="none" spc="0" dirty="0">
                <a:solidFill>
                  <a:srgbClr val="0070C0"/>
                </a:solidFill>
              </a:rPr>
              <a:t>Utilisation d'outils numériques / interactifs:</a:t>
            </a:r>
          </a:p>
          <a:p>
            <a:pPr marL="514350" indent="-514350"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  <a:buFont typeface="+mj-lt"/>
              <a:buAutoNum type="arabicPeriod"/>
            </a:pPr>
            <a:r>
              <a:rPr lang="fr-FR" sz="3000" b="0" cap="none" spc="0" dirty="0">
                <a:solidFill>
                  <a:srgbClr val="C00000"/>
                </a:solidFill>
              </a:rPr>
              <a:t>MPRRP : Régimes de biens matrimoniaux et partenariats enregistrés</a:t>
            </a:r>
          </a:p>
          <a:p>
            <a:pPr marL="514350" indent="-514350"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  <a:buFont typeface="+mj-lt"/>
              <a:buAutoNum type="arabicPeriod"/>
            </a:pPr>
            <a:r>
              <a:rPr lang="fr-FR" sz="3000" b="0" cap="none" spc="0" dirty="0" err="1">
                <a:solidFill>
                  <a:srgbClr val="C00000"/>
                </a:solidFill>
              </a:rPr>
              <a:t>Justgreen</a:t>
            </a:r>
            <a:endParaRPr lang="fr-FR" sz="3000" b="0" cap="none" spc="0" dirty="0">
              <a:solidFill>
                <a:srgbClr val="C00000"/>
              </a:solidFill>
            </a:endParaRPr>
          </a:p>
          <a:p>
            <a:pPr marL="514350" indent="-514350"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  <a:buFont typeface="+mj-lt"/>
              <a:buAutoNum type="arabicPeriod"/>
            </a:pPr>
            <a:r>
              <a:rPr lang="fr-FR" sz="3000" b="0" cap="none" spc="0" dirty="0">
                <a:solidFill>
                  <a:srgbClr val="C00000"/>
                </a:solidFill>
              </a:rPr>
              <a:t>Application mobile </a:t>
            </a:r>
            <a:r>
              <a:rPr lang="fr-FR" sz="3000" b="0" cap="none" spc="0" dirty="0" err="1">
                <a:solidFill>
                  <a:srgbClr val="C00000"/>
                </a:solidFill>
              </a:rPr>
              <a:t>Microlearning</a:t>
            </a:r>
            <a:r>
              <a:rPr lang="fr-FR" sz="3000" b="0" cap="none" spc="0" dirty="0">
                <a:solidFill>
                  <a:srgbClr val="C00000"/>
                </a:solidFill>
              </a:rPr>
              <a:t> Stage Tuteur</a:t>
            </a:r>
          </a:p>
        </p:txBody>
      </p:sp>
    </p:spTree>
    <p:extLst>
      <p:ext uri="{BB962C8B-B14F-4D97-AF65-F5344CB8AC3E}">
        <p14:creationId xmlns:p14="http://schemas.microsoft.com/office/powerpoint/2010/main" val="368090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000">
        <p14:ripple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6303161" y="1619636"/>
            <a:ext cx="3237654" cy="105560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alibri (Titoli)"/>
              </a:rPr>
              <a:t>Diffusion de vidéos et de podcasts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62841" y="3095290"/>
            <a:ext cx="2674791" cy="105560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alibri (Titoli)"/>
              </a:rPr>
              <a:t>Les </a:t>
            </a:r>
            <a:r>
              <a:rPr lang="fr-FR" dirty="0" err="1">
                <a:solidFill>
                  <a:schemeClr val="tx1"/>
                </a:solidFill>
                <a:latin typeface="Calibri (Titoli)"/>
              </a:rPr>
              <a:t>serious</a:t>
            </a:r>
            <a:r>
              <a:rPr lang="fr-FR" dirty="0">
                <a:solidFill>
                  <a:schemeClr val="tx1"/>
                </a:solidFill>
                <a:latin typeface="Calibri (Titoli)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alibri (Titoli)"/>
              </a:rPr>
              <a:t>games</a:t>
            </a:r>
            <a:endParaRPr lang="fr-FR" dirty="0">
              <a:solidFill>
                <a:schemeClr val="tx1"/>
              </a:solidFill>
              <a:latin typeface="Calibri (Titoli)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589334" y="5602362"/>
            <a:ext cx="3808717" cy="105560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alibri (Titoli)"/>
              </a:rPr>
              <a:t>Outils d'aide à la décision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198661" y="4318676"/>
            <a:ext cx="3273024" cy="153233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alibri (Titoli)"/>
              </a:rPr>
              <a:t>Cours d'apprentissage en ligne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359369" y="3207519"/>
            <a:ext cx="999105" cy="57888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alibri (Titoli)"/>
              </a:rPr>
              <a:t>Chat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56688" y="2114188"/>
            <a:ext cx="2199757" cy="57888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alibri (Titoli)"/>
              </a:rPr>
              <a:t>Lunettes 3D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56445" y="1367604"/>
            <a:ext cx="2474494" cy="57888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rgbClr val="4017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>
                <a:solidFill>
                  <a:schemeClr val="tx1"/>
                </a:solidFill>
                <a:latin typeface="+mj-lt"/>
              </a:rPr>
              <a:t>LMS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Moodle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515600" cy="1080000"/>
          </a:xfrm>
        </p:spPr>
        <p:txBody>
          <a:bodyPr>
            <a:normAutofit/>
          </a:bodyPr>
          <a:lstStyle/>
          <a:p>
            <a:r>
              <a:rPr lang="fr-FR" dirty="0">
                <a:cs typeface="Arial" panose="020B0604020202020204" pitchFamily="34" charset="0"/>
              </a:rPr>
              <a:t>Utilisation d'outils numériques / interactifs</a:t>
            </a:r>
          </a:p>
        </p:txBody>
      </p:sp>
      <p:sp>
        <p:nvSpPr>
          <p:cNvPr id="8" name="Ellipse 7"/>
          <p:cNvSpPr/>
          <p:nvPr/>
        </p:nvSpPr>
        <p:spPr>
          <a:xfrm>
            <a:off x="4342405" y="3320517"/>
            <a:ext cx="302577" cy="302577"/>
          </a:xfrm>
          <a:prstGeom prst="ellipse">
            <a:avLst/>
          </a:prstGeom>
          <a:solidFill>
            <a:srgbClr val="E78A3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stCxn id="8" idx="0"/>
            <a:endCxn id="13" idx="2"/>
          </p:cNvCxnSpPr>
          <p:nvPr/>
        </p:nvCxnSpPr>
        <p:spPr>
          <a:xfrm flipH="1" flipV="1">
            <a:off x="4493692" y="1946486"/>
            <a:ext cx="2" cy="1374031"/>
          </a:xfrm>
          <a:prstGeom prst="straightConnector1">
            <a:avLst/>
          </a:prstGeom>
          <a:ln w="38100">
            <a:solidFill>
              <a:srgbClr val="E78A3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8" idx="7"/>
            <a:endCxn id="30" idx="1"/>
          </p:cNvCxnSpPr>
          <p:nvPr/>
        </p:nvCxnSpPr>
        <p:spPr>
          <a:xfrm flipV="1">
            <a:off x="4600671" y="2147440"/>
            <a:ext cx="1702490" cy="1217388"/>
          </a:xfrm>
          <a:prstGeom prst="straightConnector1">
            <a:avLst/>
          </a:prstGeom>
          <a:ln w="38100">
            <a:solidFill>
              <a:srgbClr val="E78A3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6"/>
          </p:cNvCxnSpPr>
          <p:nvPr/>
        </p:nvCxnSpPr>
        <p:spPr>
          <a:xfrm>
            <a:off x="4644982" y="3471806"/>
            <a:ext cx="2714387" cy="25154"/>
          </a:xfrm>
          <a:prstGeom prst="straightConnector1">
            <a:avLst/>
          </a:prstGeom>
          <a:ln w="38100">
            <a:solidFill>
              <a:srgbClr val="E78A3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8" idx="5"/>
            <a:endCxn id="32" idx="1"/>
          </p:cNvCxnSpPr>
          <p:nvPr/>
        </p:nvCxnSpPr>
        <p:spPr>
          <a:xfrm>
            <a:off x="4600671" y="3578783"/>
            <a:ext cx="2597990" cy="1506060"/>
          </a:xfrm>
          <a:prstGeom prst="straightConnector1">
            <a:avLst/>
          </a:prstGeom>
          <a:ln w="38100">
            <a:solidFill>
              <a:srgbClr val="E78A3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8" idx="4"/>
            <a:endCxn id="36" idx="0"/>
          </p:cNvCxnSpPr>
          <p:nvPr/>
        </p:nvCxnSpPr>
        <p:spPr>
          <a:xfrm flipH="1">
            <a:off x="4493693" y="3623094"/>
            <a:ext cx="1" cy="1979268"/>
          </a:xfrm>
          <a:prstGeom prst="straightConnector1">
            <a:avLst/>
          </a:prstGeom>
          <a:ln w="38100">
            <a:solidFill>
              <a:srgbClr val="E78A3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8" idx="3"/>
            <a:endCxn id="35" idx="3"/>
          </p:cNvCxnSpPr>
          <p:nvPr/>
        </p:nvCxnSpPr>
        <p:spPr>
          <a:xfrm flipH="1">
            <a:off x="2842817" y="3578783"/>
            <a:ext cx="1543899" cy="1376389"/>
          </a:xfrm>
          <a:prstGeom prst="straightConnector1">
            <a:avLst/>
          </a:prstGeom>
          <a:ln w="38100">
            <a:solidFill>
              <a:srgbClr val="E78A3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8" idx="2"/>
            <a:endCxn id="37" idx="3"/>
          </p:cNvCxnSpPr>
          <p:nvPr/>
        </p:nvCxnSpPr>
        <p:spPr>
          <a:xfrm flipH="1">
            <a:off x="3537632" y="3471806"/>
            <a:ext cx="804773" cy="151288"/>
          </a:xfrm>
          <a:prstGeom prst="straightConnector1">
            <a:avLst/>
          </a:prstGeom>
          <a:ln w="38100">
            <a:solidFill>
              <a:srgbClr val="E78A3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8" idx="1"/>
            <a:endCxn id="38" idx="3"/>
          </p:cNvCxnSpPr>
          <p:nvPr/>
        </p:nvCxnSpPr>
        <p:spPr>
          <a:xfrm flipH="1" flipV="1">
            <a:off x="3256445" y="2403629"/>
            <a:ext cx="1130271" cy="961199"/>
          </a:xfrm>
          <a:prstGeom prst="straightConnector1">
            <a:avLst/>
          </a:prstGeom>
          <a:ln w="38100">
            <a:solidFill>
              <a:srgbClr val="E78A3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43363" y="4427368"/>
            <a:ext cx="2199454" cy="105560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alibri (Titoli)"/>
              </a:rPr>
              <a:t>Kits de 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5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8448" y="599882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1.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Outil de décision MPRRP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3472" y="1988840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MRRMP </a:t>
            </a:r>
            <a:r>
              <a:rPr lang="en-US" sz="3000" b="0" cap="none" spc="0" dirty="0">
                <a:solidFill>
                  <a:srgbClr val="0B0805"/>
                </a:solidFill>
              </a:rPr>
              <a:t>Matrimonial Property Regimes and Registered Partnerships </a:t>
            </a:r>
            <a:r>
              <a:rPr lang="fr-FR" sz="3000" b="0" cap="none" spc="0" dirty="0">
                <a:solidFill>
                  <a:srgbClr val="0B0805"/>
                </a:solidFill>
              </a:rPr>
              <a:t>(Régimes de biens matrimoniaux et partenariats enregistrés)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Outil d'apprentissage + arbre de décision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Créé par l'ENM en 2020 dans le cadre d'un projet européen (juges, procureurs et avocats français, italiens, belges et luxembourgeois). </a:t>
            </a:r>
          </a:p>
        </p:txBody>
      </p:sp>
    </p:spTree>
    <p:extLst>
      <p:ext uri="{BB962C8B-B14F-4D97-AF65-F5344CB8AC3E}">
        <p14:creationId xmlns:p14="http://schemas.microsoft.com/office/powerpoint/2010/main" val="15031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2268" y="607844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1.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Outil de décision MPRRP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7714" y="2159933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8 mois dédiés au contenu 4 mois dédiés à la création de l'outil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Téléchargé sur un système de gestion de l'apprentissage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Dispositif : ordinateur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Facilité d'utilisation ++.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26375" y="316837"/>
            <a:ext cx="5376600" cy="1671375"/>
            <a:chOff x="721650" y="421612"/>
            <a:chExt cx="5376600" cy="167137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14362"/>
              <a:ext cx="4991100" cy="1285875"/>
            </a:xfrm>
            <a:prstGeom prst="rect">
              <a:avLst/>
            </a:prstGeom>
          </p:spPr>
        </p:pic>
        <p:sp>
          <p:nvSpPr>
            <p:cNvPr id="6" name="Forme en L 5"/>
            <p:cNvSpPr>
              <a:spLocks noChangeAspect="1"/>
            </p:cNvSpPr>
            <p:nvPr/>
          </p:nvSpPr>
          <p:spPr>
            <a:xfrm rot="5400000">
              <a:off x="721650" y="421612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" name="Forme en L 6"/>
            <p:cNvSpPr>
              <a:spLocks noChangeAspect="1"/>
            </p:cNvSpPr>
            <p:nvPr/>
          </p:nvSpPr>
          <p:spPr>
            <a:xfrm rot="16200000">
              <a:off x="5810250" y="1804987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045875" y="2253330"/>
            <a:ext cx="7841482" cy="4301852"/>
            <a:chOff x="4017300" y="2281905"/>
            <a:chExt cx="7841482" cy="4301852"/>
          </a:xfrm>
        </p:grpSpPr>
        <p:grpSp>
          <p:nvGrpSpPr>
            <p:cNvPr id="5" name="Groupe 4"/>
            <p:cNvGrpSpPr/>
            <p:nvPr/>
          </p:nvGrpSpPr>
          <p:grpSpPr>
            <a:xfrm>
              <a:off x="4210050" y="2474655"/>
              <a:ext cx="7455982" cy="3916620"/>
              <a:chOff x="2541966" y="1962150"/>
              <a:chExt cx="8340964" cy="4381500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3488" y="1962150"/>
                <a:ext cx="5839442" cy="4381500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 rotWithShape="1">
              <a:blip r:embed="rId5"/>
              <a:srcRect b="3553"/>
              <a:stretch/>
            </p:blipFill>
            <p:spPr>
              <a:xfrm>
                <a:off x="2541966" y="1962150"/>
                <a:ext cx="2501522" cy="4381200"/>
              </a:xfrm>
              <a:prstGeom prst="rect">
                <a:avLst/>
              </a:prstGeom>
            </p:spPr>
          </p:pic>
        </p:grpSp>
        <p:sp>
          <p:nvSpPr>
            <p:cNvPr id="9" name="Forme en L 8"/>
            <p:cNvSpPr>
              <a:spLocks noChangeAspect="1"/>
            </p:cNvSpPr>
            <p:nvPr/>
          </p:nvSpPr>
          <p:spPr>
            <a:xfrm rot="16200000">
              <a:off x="11570782" y="6295757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en L 9"/>
            <p:cNvSpPr>
              <a:spLocks noChangeAspect="1"/>
            </p:cNvSpPr>
            <p:nvPr/>
          </p:nvSpPr>
          <p:spPr>
            <a:xfrm rot="5400000">
              <a:off x="4017300" y="2281905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34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735937" y="583537"/>
            <a:ext cx="3214425" cy="4052625"/>
            <a:chOff x="735937" y="583537"/>
            <a:chExt cx="3214425" cy="40526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687" y="776287"/>
              <a:ext cx="2828925" cy="3667125"/>
            </a:xfrm>
            <a:prstGeom prst="rect">
              <a:avLst/>
            </a:prstGeom>
          </p:spPr>
        </p:pic>
        <p:sp>
          <p:nvSpPr>
            <p:cNvPr id="4" name="Forme en L 3"/>
            <p:cNvSpPr>
              <a:spLocks noChangeAspect="1"/>
            </p:cNvSpPr>
            <p:nvPr/>
          </p:nvSpPr>
          <p:spPr>
            <a:xfrm rot="5400000">
              <a:off x="735937" y="583537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en L 4"/>
            <p:cNvSpPr>
              <a:spLocks noChangeAspect="1"/>
            </p:cNvSpPr>
            <p:nvPr/>
          </p:nvSpPr>
          <p:spPr>
            <a:xfrm rot="16200000">
              <a:off x="3662362" y="4348162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826925" y="1070128"/>
            <a:ext cx="6886312" cy="5280534"/>
            <a:chOff x="4826925" y="1070128"/>
            <a:chExt cx="6886312" cy="528053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9675" y="1262878"/>
              <a:ext cx="6500812" cy="4895034"/>
            </a:xfrm>
            <a:prstGeom prst="rect">
              <a:avLst/>
            </a:prstGeom>
          </p:spPr>
        </p:pic>
        <p:sp>
          <p:nvSpPr>
            <p:cNvPr id="6" name="Forme en L 5"/>
            <p:cNvSpPr>
              <a:spLocks noChangeAspect="1"/>
            </p:cNvSpPr>
            <p:nvPr/>
          </p:nvSpPr>
          <p:spPr>
            <a:xfrm rot="5400000">
              <a:off x="4826925" y="1070128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" name="Forme en L 6"/>
            <p:cNvSpPr>
              <a:spLocks noChangeAspect="1"/>
            </p:cNvSpPr>
            <p:nvPr/>
          </p:nvSpPr>
          <p:spPr>
            <a:xfrm rot="16200000">
              <a:off x="11425237" y="6062662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021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646611" y="369225"/>
            <a:ext cx="10898779" cy="6119550"/>
            <a:chOff x="616875" y="312075"/>
            <a:chExt cx="10898779" cy="611955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625" y="622392"/>
              <a:ext cx="6094049" cy="4578598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1332" y="1760849"/>
              <a:ext cx="6094049" cy="457053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3038" y="448488"/>
              <a:ext cx="6069866" cy="4562476"/>
            </a:xfrm>
            <a:prstGeom prst="rect">
              <a:avLst/>
            </a:prstGeom>
          </p:spPr>
        </p:pic>
        <p:sp>
          <p:nvSpPr>
            <p:cNvPr id="7" name="Forme en L 6"/>
            <p:cNvSpPr>
              <a:spLocks noChangeAspect="1"/>
            </p:cNvSpPr>
            <p:nvPr/>
          </p:nvSpPr>
          <p:spPr>
            <a:xfrm rot="16200000">
              <a:off x="11227654" y="6143625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en L 7"/>
            <p:cNvSpPr>
              <a:spLocks noChangeAspect="1"/>
            </p:cNvSpPr>
            <p:nvPr/>
          </p:nvSpPr>
          <p:spPr>
            <a:xfrm rot="5400000">
              <a:off x="616875" y="312075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86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9392" y="585515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1.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Outil de décision MPRRP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7714" y="2159933"/>
            <a:ext cx="10142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i="1" cap="none" spc="0" dirty="0">
                <a:solidFill>
                  <a:srgbClr val="C00000"/>
                </a:solidFill>
              </a:rPr>
              <a:t>Avantages</a:t>
            </a:r>
            <a:r>
              <a:rPr lang="fr-FR" sz="3000" b="0" cap="none" spc="0" dirty="0">
                <a:solidFill>
                  <a:srgbClr val="0B0805"/>
                </a:solidFill>
              </a:rPr>
              <a:t>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Décisions fondées dans des domaines très techniques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Utilisation autonome, en cas de besoin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Très utile pour les sujets complexes et très techniques ou rares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i="1" cap="none" spc="0" dirty="0">
                <a:solidFill>
                  <a:srgbClr val="C00000"/>
                </a:solidFill>
              </a:rPr>
              <a:t>Inconvénients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Difficile à mettre à jour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Création longue et complexe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666B7B11-72DB-4FDD-871A-19F37101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5" y="2159933"/>
            <a:ext cx="474503" cy="474503"/>
          </a:xfrm>
          <a:prstGeom prst="rect">
            <a:avLst/>
          </a:prstGeom>
        </p:spPr>
      </p:pic>
      <p:pic>
        <p:nvPicPr>
          <p:cNvPr id="8" name="Image 11">
            <a:extLst>
              <a:ext uri="{FF2B5EF4-FFF2-40B4-BE49-F238E27FC236}">
                <a16:creationId xmlns:a16="http://schemas.microsoft.com/office/drawing/2014/main" id="{C7C77EF0-9D4D-420E-9616-BCC986EB08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3" y="4842896"/>
            <a:ext cx="474503" cy="4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0946" y="607844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2.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Jeux sérieux </a:t>
            </a:r>
            <a:r>
              <a:rPr lang="fr-FR" sz="4800" dirty="0" err="1">
                <a:solidFill>
                  <a:srgbClr val="C00000"/>
                </a:solidFill>
                <a:latin typeface="Calibri (Titoli)"/>
              </a:rPr>
              <a:t>Justgreen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7714" y="2159933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Jeux sérieux avec les caractéristiques d'un jeu. Créé par l'ENM en 2022 (projet européen avec des juges, procureurs et enquêteurs français, espagnols et italiens).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6 mois dédiés au contenu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3 mois consacrés à la création de l'outil</a:t>
            </a:r>
          </a:p>
        </p:txBody>
      </p:sp>
    </p:spTree>
    <p:extLst>
      <p:ext uri="{BB962C8B-B14F-4D97-AF65-F5344CB8AC3E}">
        <p14:creationId xmlns:p14="http://schemas.microsoft.com/office/powerpoint/2010/main" val="17905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8640"/>
            <a:ext cx="121920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5000" dirty="0">
                <a:solidFill>
                  <a:srgbClr val="00325A"/>
                </a:solidFill>
              </a:rPr>
              <a:t>formation judiciaire : quel avenir ?</a:t>
            </a:r>
            <a:br>
              <a:rPr lang="en-CA" sz="4400" b="0" dirty="0">
                <a:solidFill>
                  <a:srgbClr val="006699"/>
                </a:solidFill>
              </a:rPr>
            </a:br>
            <a:br>
              <a:rPr lang="fr-FR" sz="4400" b="0" dirty="0">
                <a:solidFill>
                  <a:srgbClr val="006699"/>
                </a:solidFill>
              </a:rPr>
            </a:br>
            <a:endParaRPr lang="en-CA" sz="44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5373216"/>
            <a:ext cx="2292181" cy="11197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42E593-30AD-4FD4-89F0-F3ADC79DDCEB}"/>
              </a:ext>
            </a:extLst>
          </p:cNvPr>
          <p:cNvSpPr/>
          <p:nvPr/>
        </p:nvSpPr>
        <p:spPr>
          <a:xfrm>
            <a:off x="0" y="0"/>
            <a:ext cx="407368" cy="6858000"/>
          </a:xfrm>
          <a:prstGeom prst="rect">
            <a:avLst/>
          </a:prstGeom>
          <a:solidFill>
            <a:srgbClr val="A89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0690B-F0DC-4156-9EAC-907C21C194C4}"/>
              </a:ext>
            </a:extLst>
          </p:cNvPr>
          <p:cNvSpPr/>
          <p:nvPr/>
        </p:nvSpPr>
        <p:spPr>
          <a:xfrm>
            <a:off x="11825199" y="0"/>
            <a:ext cx="407368" cy="6858000"/>
          </a:xfrm>
          <a:prstGeom prst="rect">
            <a:avLst/>
          </a:prstGeom>
          <a:solidFill>
            <a:srgbClr val="A89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42098E-E396-44D5-9999-91529A407C78}"/>
              </a:ext>
            </a:extLst>
          </p:cNvPr>
          <p:cNvSpPr txBox="1">
            <a:spLocks/>
          </p:cNvSpPr>
          <p:nvPr/>
        </p:nvSpPr>
        <p:spPr bwMode="auto">
          <a:xfrm>
            <a:off x="1811524" y="2060848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Comment faire face à une réalité de plus en plus complexe ?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Quelle place auront les nouvelles technologies ?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Comment répondre aux besoins de formation ?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27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9000">
        <p159:morph option="byObject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27126" y="607844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2.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Jeux sérieux </a:t>
            </a:r>
            <a:r>
              <a:rPr lang="fr-FR" sz="4800" dirty="0" err="1">
                <a:solidFill>
                  <a:srgbClr val="C00000"/>
                </a:solidFill>
                <a:latin typeface="Calibri (Titoli)"/>
              </a:rPr>
              <a:t>Justgreen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7714" y="2159933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Téléchargé sur un système de gestion de l'apprentissage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Dispositif : ordinateur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Convivialité +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536267" y="426219"/>
            <a:ext cx="11119466" cy="6005563"/>
            <a:chOff x="530442" y="433779"/>
            <a:chExt cx="11119466" cy="600556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162" y="624499"/>
              <a:ext cx="6636214" cy="3766071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2069" y="1537668"/>
              <a:ext cx="6644142" cy="3774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0903" y="2458765"/>
              <a:ext cx="6628285" cy="3789857"/>
            </a:xfrm>
            <a:prstGeom prst="rect">
              <a:avLst/>
            </a:prstGeom>
          </p:spPr>
        </p:pic>
        <p:sp>
          <p:nvSpPr>
            <p:cNvPr id="7" name="Forme en L 6"/>
            <p:cNvSpPr>
              <a:spLocks noChangeAspect="1"/>
            </p:cNvSpPr>
            <p:nvPr/>
          </p:nvSpPr>
          <p:spPr>
            <a:xfrm rot="16200000">
              <a:off x="11361908" y="6151342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en L 7"/>
            <p:cNvSpPr>
              <a:spLocks noChangeAspect="1"/>
            </p:cNvSpPr>
            <p:nvPr/>
          </p:nvSpPr>
          <p:spPr>
            <a:xfrm rot="5400000">
              <a:off x="530442" y="433779"/>
              <a:ext cx="288000" cy="288000"/>
            </a:xfrm>
            <a:prstGeom prst="corner">
              <a:avLst>
                <a:gd name="adj1" fmla="val 18889"/>
                <a:gd name="adj2" fmla="val 18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437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1041" y="508692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2.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Jeux sérieux </a:t>
            </a:r>
            <a:r>
              <a:rPr lang="fr-FR" sz="4800" dirty="0" err="1">
                <a:solidFill>
                  <a:srgbClr val="C00000"/>
                </a:solidFill>
                <a:latin typeface="Calibri (Titoli)"/>
              </a:rPr>
              <a:t>Justgreen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85467" y="1743332"/>
            <a:ext cx="10142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i="1" cap="none" spc="0" dirty="0">
                <a:solidFill>
                  <a:srgbClr val="C00000"/>
                </a:solidFill>
              </a:rPr>
              <a:t>Avantages</a:t>
            </a:r>
            <a:r>
              <a:rPr lang="fr-FR" sz="3000" b="0" cap="none" spc="0" dirty="0">
                <a:solidFill>
                  <a:srgbClr val="0B0805"/>
                </a:solidFill>
              </a:rPr>
              <a:t>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Motivation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Un bon format pour tout sujet qui peut être traité sous forme d'histoire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Utilisation autonome, si nécessaire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i="1" cap="none" spc="0" dirty="0">
                <a:solidFill>
                  <a:srgbClr val="C00000"/>
                </a:solidFill>
              </a:rPr>
              <a:t>Inconvénients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Difficile à créer et à mettre à jour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La création prend beaucoup de temps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Que retenons-nous ?</a:t>
            </a: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666B7B11-72DB-4FDD-871A-19F37101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8" y="1777852"/>
            <a:ext cx="474503" cy="474503"/>
          </a:xfrm>
          <a:prstGeom prst="rect">
            <a:avLst/>
          </a:prstGeom>
        </p:spPr>
      </p:pic>
      <p:pic>
        <p:nvPicPr>
          <p:cNvPr id="8" name="Image 11">
            <a:extLst>
              <a:ext uri="{FF2B5EF4-FFF2-40B4-BE49-F238E27FC236}">
                <a16:creationId xmlns:a16="http://schemas.microsoft.com/office/drawing/2014/main" id="{C7C77EF0-9D4D-420E-9616-BCC986EB08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9" y="4495542"/>
            <a:ext cx="474503" cy="4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1041" y="508692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2.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Jeux sérieux </a:t>
            </a:r>
            <a:r>
              <a:rPr lang="fr-FR" sz="4800" dirty="0" err="1">
                <a:solidFill>
                  <a:srgbClr val="C00000"/>
                </a:solidFill>
                <a:latin typeface="Calibri (Titoli)"/>
              </a:rPr>
              <a:t>Justgreen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85467" y="1743332"/>
            <a:ext cx="10142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endParaRPr lang="fr-FR" sz="3000" b="0" cap="none" spc="0" dirty="0">
              <a:solidFill>
                <a:srgbClr val="0B0805"/>
              </a:solidFill>
            </a:endParaRP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utiliser dans la limite du raisonnable (fatigue cognitive, manque de motivation, sentiment de ne pas travailler...) 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3384" y="308314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3.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Application mobile </a:t>
            </a:r>
            <a:r>
              <a:rPr lang="fr-FR" sz="4800" dirty="0" err="1">
                <a:solidFill>
                  <a:srgbClr val="C00000"/>
                </a:solidFill>
                <a:latin typeface="Calibri (Titoli)"/>
              </a:rPr>
              <a:t>Microlearning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 Stage Tuteur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13384" y="1743332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23356" y="1958474"/>
            <a:ext cx="10142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 err="1">
                <a:solidFill>
                  <a:srgbClr val="0B0805"/>
                </a:solidFill>
              </a:rPr>
              <a:t>WebApp</a:t>
            </a:r>
            <a:r>
              <a:rPr lang="fr-FR" sz="3000" b="0" cap="none" spc="0" dirty="0">
                <a:solidFill>
                  <a:srgbClr val="0B0805"/>
                </a:solidFill>
              </a:rPr>
              <a:t> progressive, avec des modules courts sélectionnés pour accompagner les juges dans leur travail de tuteurs de stage. 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Créé par l'ENM en 2022 </a:t>
            </a:r>
          </a:p>
        </p:txBody>
      </p:sp>
    </p:spTree>
    <p:extLst>
      <p:ext uri="{BB962C8B-B14F-4D97-AF65-F5344CB8AC3E}">
        <p14:creationId xmlns:p14="http://schemas.microsoft.com/office/powerpoint/2010/main" val="19310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3384" y="308314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3.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Application mobile </a:t>
            </a:r>
            <a:r>
              <a:rPr lang="fr-FR" sz="4800" dirty="0" err="1">
                <a:solidFill>
                  <a:srgbClr val="C00000"/>
                </a:solidFill>
                <a:latin typeface="Calibri (Titoli)"/>
              </a:rPr>
              <a:t>Microlearning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 Stage Tuteur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13384" y="1743332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216373" y="1853303"/>
            <a:ext cx="916513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6 mois dédiés au contenu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8 mois de développement (avec un apprenti spécialement dédié)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1 mois de création vidéo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2 mois dédiés à la narration, au graphisme et à la création multimédia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Lien avec le système de gestion de l'apprentissage (pour les inscriptions, l'administration)Smartphone et ordinateur, réseau de justice ou internet général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3384" y="308314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3.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Application mobile </a:t>
            </a:r>
            <a:r>
              <a:rPr lang="fr-FR" sz="4800" dirty="0" err="1">
                <a:solidFill>
                  <a:srgbClr val="C00000"/>
                </a:solidFill>
                <a:latin typeface="Calibri (Titoli)"/>
              </a:rPr>
              <a:t>Microlearning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 Stage Tuteur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13384" y="1743332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216372" y="1853303"/>
            <a:ext cx="1013621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i="1" cap="none" spc="0" dirty="0">
                <a:solidFill>
                  <a:srgbClr val="C00000"/>
                </a:solidFill>
              </a:rPr>
              <a:t>Avantages</a:t>
            </a:r>
            <a:r>
              <a:rPr lang="fr-FR" sz="3000" b="0" cap="none" spc="0" dirty="0">
                <a:solidFill>
                  <a:srgbClr val="0B0805"/>
                </a:solidFill>
              </a:rPr>
              <a:t>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Motivation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Utilisation autonome, n'importe où, quand vous le souhaitez, sur n'importe quel appareil.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i="1" cap="none" spc="0" dirty="0">
                <a:solidFill>
                  <a:srgbClr val="C00000"/>
                </a:solidFill>
              </a:rPr>
              <a:t>Inconvénients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Seulement pour les sujets qui peuvent être divisés en petites unités	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La création prend du temps / Risque de difficultés techniques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Droit à la déconnexion et droit à la vie privée</a:t>
            </a: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2301E2B5-46EF-48F5-8980-C47CBEE7E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6" y="1863085"/>
            <a:ext cx="446946" cy="446946"/>
          </a:xfrm>
          <a:prstGeom prst="rect">
            <a:avLst/>
          </a:prstGeom>
        </p:spPr>
      </p:pic>
      <p:pic>
        <p:nvPicPr>
          <p:cNvPr id="8" name="Image 11">
            <a:extLst>
              <a:ext uri="{FF2B5EF4-FFF2-40B4-BE49-F238E27FC236}">
                <a16:creationId xmlns:a16="http://schemas.microsoft.com/office/drawing/2014/main" id="{B8E63A59-EE67-4FE9-8739-D05A93FBC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1" y="4073467"/>
            <a:ext cx="474503" cy="4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7183" y="249431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4.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Conditions de réussite d'un projet numérique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733832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34394" y="2276871"/>
            <a:ext cx="101116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Prévoir suffisamment de temps et/ou de budget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Bonne coordination car différentes personnes sont impliquées dans le projet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Séparation claire entre le contenu et la création</a:t>
            </a:r>
          </a:p>
        </p:txBody>
      </p:sp>
    </p:spTree>
    <p:extLst>
      <p:ext uri="{BB962C8B-B14F-4D97-AF65-F5344CB8AC3E}">
        <p14:creationId xmlns:p14="http://schemas.microsoft.com/office/powerpoint/2010/main" val="2984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7183" y="249431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4.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Conditions de réussite d'un projet numérique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733832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277183" y="2420888"/>
            <a:ext cx="101116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Des étapes de validation régulières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Compétences en matière de formation en ligne et bonne connaissance des habitudes des utilisateurs avec les outils numériques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Assurer une ligne d'assistance technique Questions relatives à la vie privée et au droit à la déconnexion</a:t>
            </a:r>
          </a:p>
        </p:txBody>
      </p:sp>
    </p:spTree>
    <p:extLst>
      <p:ext uri="{BB962C8B-B14F-4D97-AF65-F5344CB8AC3E}">
        <p14:creationId xmlns:p14="http://schemas.microsoft.com/office/powerpoint/2010/main" val="41299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7183" y="249431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4. </a:t>
            </a:r>
            <a:r>
              <a:rPr lang="fr-FR" sz="4800" dirty="0">
                <a:solidFill>
                  <a:srgbClr val="C00000"/>
                </a:solidFill>
                <a:latin typeface="Calibri (Titoli)"/>
              </a:rPr>
              <a:t>Département d'appui à l'éducation</a:t>
            </a:r>
          </a:p>
          <a:p>
            <a:pPr algn="l"/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733832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9">
            <a:extLst>
              <a:ext uri="{FF2B5EF4-FFF2-40B4-BE49-F238E27FC236}">
                <a16:creationId xmlns:a16="http://schemas.microsoft.com/office/drawing/2014/main" id="{0C6DE0A0-FED1-4113-8E31-30F48D629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37138"/>
            <a:ext cx="10058400" cy="33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2711" y="371639"/>
            <a:ext cx="12601400" cy="6674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7" name="Immagine 6" descr="Blade Runner» quel futuro cupo oggi così presente - La Gazzetta del  Mezzogiorno">
            <a:extLst>
              <a:ext uri="{FF2B5EF4-FFF2-40B4-BE49-F238E27FC236}">
                <a16:creationId xmlns:a16="http://schemas.microsoft.com/office/drawing/2014/main" id="{05A29F06-328E-4F39-90D6-685611CA3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18" y="782220"/>
            <a:ext cx="8767257" cy="5260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856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00">
        <p159:morph option="byObject"/>
      </p:transition>
    </mc:Choice>
    <mc:Fallback xmlns="">
      <p:transition spd="slow" advTm="18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7DBCF-2E8E-4D58-926F-DBEB88172444}"/>
              </a:ext>
            </a:extLst>
          </p:cNvPr>
          <p:cNvSpPr txBox="1">
            <a:spLocks/>
          </p:cNvSpPr>
          <p:nvPr/>
        </p:nvSpPr>
        <p:spPr bwMode="auto">
          <a:xfrm>
            <a:off x="1775520" y="1988840"/>
            <a:ext cx="41404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</a:pPr>
            <a:r>
              <a:rPr lang="fr-FR" sz="3000" b="0" cap="none" spc="0" dirty="0">
                <a:solidFill>
                  <a:srgbClr val="0070C0"/>
                </a:solidFill>
              </a:rPr>
              <a:t>Utilisation d'outils numériques / interactifs:</a:t>
            </a:r>
          </a:p>
          <a:p>
            <a:pPr marL="514350" indent="-514350"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  <a:buFont typeface="+mj-lt"/>
              <a:buAutoNum type="arabicPeriod"/>
            </a:pPr>
            <a:r>
              <a:rPr lang="fr-FR" sz="3000" b="0" cap="none" spc="0" dirty="0">
                <a:solidFill>
                  <a:srgbClr val="C00000"/>
                </a:solidFill>
              </a:rPr>
              <a:t>Newsletter</a:t>
            </a:r>
          </a:p>
          <a:p>
            <a:pPr marL="514350" indent="-514350"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  <a:buFont typeface="+mj-lt"/>
              <a:buAutoNum type="arabicPeriod"/>
            </a:pPr>
            <a:r>
              <a:rPr lang="fr-FR" sz="3000" b="0" cap="none" spc="0" dirty="0">
                <a:solidFill>
                  <a:srgbClr val="C00000"/>
                </a:solidFill>
              </a:rPr>
              <a:t>Projet E-campus</a:t>
            </a:r>
          </a:p>
          <a:p>
            <a:pPr marL="514350" indent="-514350"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  <a:buFont typeface="+mj-lt"/>
              <a:buAutoNum type="arabicPeriod"/>
            </a:pPr>
            <a:r>
              <a:rPr lang="fr-FR" sz="3000" b="0" cap="none" spc="0" dirty="0">
                <a:solidFill>
                  <a:srgbClr val="C00000"/>
                </a:solidFill>
              </a:rPr>
              <a:t>Formation continue virtuelle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BDA167B0-39AE-4A42-8859-F24D7B7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94" y="1988840"/>
            <a:ext cx="393413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000">
        <p14:ripple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7704" y="607844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1. </a:t>
            </a:r>
            <a:r>
              <a:rPr lang="it-IT" sz="4800" dirty="0">
                <a:solidFill>
                  <a:srgbClr val="C00000"/>
                </a:solidFill>
                <a:latin typeface="Calibri (Titoli)"/>
              </a:rPr>
              <a:t>Newsletter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3472" y="1988840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Un outil de communication institutionnelle, complémentaire à l'activité de formation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Cible : juges et procureurs ordinaires et non professionnels, stagiaires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Disponible gratuitement sur le site pour tous les praticiens du droit (inscription gratuite)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Un @ pour interagir avec le SSM sur la didactique et la formation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">
            <a:extLst>
              <a:ext uri="{FF2B5EF4-FFF2-40B4-BE49-F238E27FC236}">
                <a16:creationId xmlns:a16="http://schemas.microsoft.com/office/drawing/2014/main" id="{220A9879-A75D-4ED9-B905-612E4F8B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2085975"/>
            <a:ext cx="35718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magine 2" descr="Cassazione civile, I sezione, sent. n. 26769 del 21 ottobre 2019 –  verifichefinanziamenti.it">
            <a:extLst>
              <a:ext uri="{FF2B5EF4-FFF2-40B4-BE49-F238E27FC236}">
                <a16:creationId xmlns:a16="http://schemas.microsoft.com/office/drawing/2014/main" id="{01D32AC2-619D-4755-8A84-E3F4C6DB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1" y="947738"/>
            <a:ext cx="14398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magine 4" descr="Tariffe professionali, la Corte Ue salva le deroghe nazionali - Il Sole 24  ORE">
            <a:extLst>
              <a:ext uri="{FF2B5EF4-FFF2-40B4-BE49-F238E27FC236}">
                <a16:creationId xmlns:a16="http://schemas.microsoft.com/office/drawing/2014/main" id="{D6FD748E-FA02-417E-A2FA-B360145B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1" y="4591050"/>
            <a:ext cx="1958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magine 5">
            <a:extLst>
              <a:ext uri="{FF2B5EF4-FFF2-40B4-BE49-F238E27FC236}">
                <a16:creationId xmlns:a16="http://schemas.microsoft.com/office/drawing/2014/main" id="{55779E72-9290-4082-A316-13D2F0C7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4" y="1273175"/>
            <a:ext cx="1730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magine 6">
            <a:extLst>
              <a:ext uri="{FF2B5EF4-FFF2-40B4-BE49-F238E27FC236}">
                <a16:creationId xmlns:a16="http://schemas.microsoft.com/office/drawing/2014/main" id="{EA236125-1F73-4A79-B023-C9DD4AFA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744538"/>
            <a:ext cx="2209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Immagine 7" descr="Palazzo dei Marescialli, si vota per comporre la Sezione disciplinare">
            <a:extLst>
              <a:ext uri="{FF2B5EF4-FFF2-40B4-BE49-F238E27FC236}">
                <a16:creationId xmlns:a16="http://schemas.microsoft.com/office/drawing/2014/main" id="{9935F491-B21F-4DB3-95EE-6A315346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5170489"/>
            <a:ext cx="16002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Immagine 8" descr="Tre poli contrapposti 2018, l'identikit del nuovo parlamento - Openpolis">
            <a:extLst>
              <a:ext uri="{FF2B5EF4-FFF2-40B4-BE49-F238E27FC236}">
                <a16:creationId xmlns:a16="http://schemas.microsoft.com/office/drawing/2014/main" id="{85C59973-68CD-436E-800F-0BAAA2749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6" y="3170238"/>
            <a:ext cx="19399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" descr="Consiglio d'Europa - CoE">
            <a:extLst>
              <a:ext uri="{FF2B5EF4-FFF2-40B4-BE49-F238E27FC236}">
                <a16:creationId xmlns:a16="http://schemas.microsoft.com/office/drawing/2014/main" id="{3E5063AE-65D4-41DF-B232-B37F0FDF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4903789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4" descr="EJN | EJTN Webinar">
            <a:extLst>
              <a:ext uri="{FF2B5EF4-FFF2-40B4-BE49-F238E27FC236}">
                <a16:creationId xmlns:a16="http://schemas.microsoft.com/office/drawing/2014/main" id="{5026189E-632E-4977-BF31-7FC4A3B9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68600"/>
            <a:ext cx="17145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magine 2" descr="Cassazione civile, I sezione, sent. n. 26769 del 21 ottobre 2019 –  verifichefinanziamenti.it">
            <a:extLst>
              <a:ext uri="{FF2B5EF4-FFF2-40B4-BE49-F238E27FC236}">
                <a16:creationId xmlns:a16="http://schemas.microsoft.com/office/drawing/2014/main" id="{3C9A2A0D-6563-4C41-8A30-177CDD16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1" y="947738"/>
            <a:ext cx="14398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magine 4" descr="Tariffe professionali, la Corte Ue salva le deroghe nazionali - Il Sole 24  ORE">
            <a:extLst>
              <a:ext uri="{FF2B5EF4-FFF2-40B4-BE49-F238E27FC236}">
                <a16:creationId xmlns:a16="http://schemas.microsoft.com/office/drawing/2014/main" id="{EC419251-30ED-4361-988B-2BE40363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1" y="4591050"/>
            <a:ext cx="1958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magine 5">
            <a:extLst>
              <a:ext uri="{FF2B5EF4-FFF2-40B4-BE49-F238E27FC236}">
                <a16:creationId xmlns:a16="http://schemas.microsoft.com/office/drawing/2014/main" id="{25185407-E6B7-4DB4-8447-C93EE8824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1247775"/>
            <a:ext cx="1730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Immagine 6">
            <a:extLst>
              <a:ext uri="{FF2B5EF4-FFF2-40B4-BE49-F238E27FC236}">
                <a16:creationId xmlns:a16="http://schemas.microsoft.com/office/drawing/2014/main" id="{EB9946AF-4301-4BDA-8AD2-4AC36023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744538"/>
            <a:ext cx="2209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magine 7" descr="Palazzo dei Marescialli, si vota per comporre la Sezione disciplinare">
            <a:extLst>
              <a:ext uri="{FF2B5EF4-FFF2-40B4-BE49-F238E27FC236}">
                <a16:creationId xmlns:a16="http://schemas.microsoft.com/office/drawing/2014/main" id="{09A7CA61-1D98-4376-82F2-FB764079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5170489"/>
            <a:ext cx="16002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Immagine 8" descr="Tre poli contrapposti 2018, l'identikit del nuovo parlamento - Openpolis">
            <a:extLst>
              <a:ext uri="{FF2B5EF4-FFF2-40B4-BE49-F238E27FC236}">
                <a16:creationId xmlns:a16="http://schemas.microsoft.com/office/drawing/2014/main" id="{2A951A21-423B-4257-A9D9-17182E79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6" y="3170238"/>
            <a:ext cx="19399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">
            <a:extLst>
              <a:ext uri="{FF2B5EF4-FFF2-40B4-BE49-F238E27FC236}">
                <a16:creationId xmlns:a16="http://schemas.microsoft.com/office/drawing/2014/main" id="{3A16775C-32F4-4D03-A456-B8A0F153D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9" y="2330450"/>
            <a:ext cx="35718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037CB7E-7A92-4DD9-800F-38E5BB2C0F4E}"/>
              </a:ext>
            </a:extLst>
          </p:cNvPr>
          <p:cNvCxnSpPr>
            <a:cxnSpLocks/>
          </p:cNvCxnSpPr>
          <p:nvPr/>
        </p:nvCxnSpPr>
        <p:spPr>
          <a:xfrm>
            <a:off x="2921000" y="2708276"/>
            <a:ext cx="0" cy="18002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85DBFB7-4EDA-49B7-B057-ED6A5F694DA6}"/>
              </a:ext>
            </a:extLst>
          </p:cNvPr>
          <p:cNvCxnSpPr>
            <a:cxnSpLocks/>
          </p:cNvCxnSpPr>
          <p:nvPr/>
        </p:nvCxnSpPr>
        <p:spPr>
          <a:xfrm flipH="1">
            <a:off x="4173539" y="1247776"/>
            <a:ext cx="579437" cy="2444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79055F7-A036-4AE9-8672-797B9D621A13}"/>
              </a:ext>
            </a:extLst>
          </p:cNvPr>
          <p:cNvCxnSpPr>
            <a:cxnSpLocks/>
          </p:cNvCxnSpPr>
          <p:nvPr/>
        </p:nvCxnSpPr>
        <p:spPr>
          <a:xfrm>
            <a:off x="9840914" y="2058989"/>
            <a:ext cx="142875" cy="9667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318C5352-EB1C-4C23-B5AA-0DE97B098A12}"/>
              </a:ext>
            </a:extLst>
          </p:cNvPr>
          <p:cNvCxnSpPr>
            <a:cxnSpLocks/>
          </p:cNvCxnSpPr>
          <p:nvPr/>
        </p:nvCxnSpPr>
        <p:spPr>
          <a:xfrm>
            <a:off x="7608888" y="1052513"/>
            <a:ext cx="647700" cy="1571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017B92E-3921-4930-B8B3-3A6CC288EB7A}"/>
              </a:ext>
            </a:extLst>
          </p:cNvPr>
          <p:cNvCxnSpPr>
            <a:cxnSpLocks/>
          </p:cNvCxnSpPr>
          <p:nvPr/>
        </p:nvCxnSpPr>
        <p:spPr>
          <a:xfrm flipH="1">
            <a:off x="9696450" y="4652963"/>
            <a:ext cx="287338" cy="431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2135A921-34D9-478A-8194-0816DEA94C4E}"/>
              </a:ext>
            </a:extLst>
          </p:cNvPr>
          <p:cNvCxnSpPr>
            <a:cxnSpLocks/>
          </p:cNvCxnSpPr>
          <p:nvPr/>
        </p:nvCxnSpPr>
        <p:spPr>
          <a:xfrm>
            <a:off x="6076950" y="2087564"/>
            <a:ext cx="0" cy="2571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C0E761FB-6750-4CBC-880A-4746F691D452}"/>
              </a:ext>
            </a:extLst>
          </p:cNvPr>
          <p:cNvCxnSpPr>
            <a:cxnSpLocks/>
          </p:cNvCxnSpPr>
          <p:nvPr/>
        </p:nvCxnSpPr>
        <p:spPr>
          <a:xfrm>
            <a:off x="4187825" y="2689225"/>
            <a:ext cx="323850" cy="3365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2C3457B8-0EFD-4A21-962C-F9C362FAF627}"/>
              </a:ext>
            </a:extLst>
          </p:cNvPr>
          <p:cNvCxnSpPr>
            <a:cxnSpLocks/>
          </p:cNvCxnSpPr>
          <p:nvPr/>
        </p:nvCxnSpPr>
        <p:spPr>
          <a:xfrm flipH="1">
            <a:off x="7608889" y="2003426"/>
            <a:ext cx="790575" cy="8366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40730E8-6364-4A52-9329-FDA1D8491246}"/>
              </a:ext>
            </a:extLst>
          </p:cNvPr>
          <p:cNvCxnSpPr>
            <a:cxnSpLocks/>
          </p:cNvCxnSpPr>
          <p:nvPr/>
        </p:nvCxnSpPr>
        <p:spPr>
          <a:xfrm>
            <a:off x="7680326" y="3876675"/>
            <a:ext cx="3603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DB3B151F-3467-49E5-8C67-2C520126671F}"/>
              </a:ext>
            </a:extLst>
          </p:cNvPr>
          <p:cNvCxnSpPr>
            <a:cxnSpLocks/>
          </p:cNvCxnSpPr>
          <p:nvPr/>
        </p:nvCxnSpPr>
        <p:spPr>
          <a:xfrm>
            <a:off x="7561263" y="4518025"/>
            <a:ext cx="442912" cy="5667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49A54A50-BF91-4215-9B85-A1A6FDA6928A}"/>
              </a:ext>
            </a:extLst>
          </p:cNvPr>
          <p:cNvCxnSpPr>
            <a:cxnSpLocks/>
          </p:cNvCxnSpPr>
          <p:nvPr/>
        </p:nvCxnSpPr>
        <p:spPr>
          <a:xfrm flipH="1">
            <a:off x="4175126" y="4446588"/>
            <a:ext cx="174625" cy="1444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4052" name="Picture 2" descr="Consiglio d'Europa - CoE">
            <a:extLst>
              <a:ext uri="{FF2B5EF4-FFF2-40B4-BE49-F238E27FC236}">
                <a16:creationId xmlns:a16="http://schemas.microsoft.com/office/drawing/2014/main" id="{1CA006D6-756B-4EEE-9F44-B2A0A0BB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4903789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4" descr="EJN | EJTN Webinar">
            <a:extLst>
              <a:ext uri="{FF2B5EF4-FFF2-40B4-BE49-F238E27FC236}">
                <a16:creationId xmlns:a16="http://schemas.microsoft.com/office/drawing/2014/main" id="{3E8EEC07-EC19-4DB3-925B-EE88F47C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68600"/>
            <a:ext cx="17145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DAAC121F-90A5-4A73-8399-8B3EA0DDFAF7}"/>
              </a:ext>
            </a:extLst>
          </p:cNvPr>
          <p:cNvCxnSpPr>
            <a:cxnSpLocks/>
          </p:cNvCxnSpPr>
          <p:nvPr/>
        </p:nvCxnSpPr>
        <p:spPr>
          <a:xfrm>
            <a:off x="7221539" y="5661025"/>
            <a:ext cx="5619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7A2CE2E8-2CBD-45E1-A282-AF69C8E030A3}"/>
              </a:ext>
            </a:extLst>
          </p:cNvPr>
          <p:cNvCxnSpPr>
            <a:cxnSpLocks/>
          </p:cNvCxnSpPr>
          <p:nvPr/>
        </p:nvCxnSpPr>
        <p:spPr>
          <a:xfrm>
            <a:off x="4349750" y="5408613"/>
            <a:ext cx="527050" cy="2016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Il futuro della biblioteca tra Wikipedia e conoscenza condivisa - Labsus">
            <a:extLst>
              <a:ext uri="{FF2B5EF4-FFF2-40B4-BE49-F238E27FC236}">
                <a16:creationId xmlns:a16="http://schemas.microsoft.com/office/drawing/2014/main" id="{B90426E2-5F6E-4D36-8127-93F3C4AB4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1125539"/>
            <a:ext cx="68294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magine 3" descr="Vista dall'alto gruppo di libri disordinati | Foto Premium">
            <a:extLst>
              <a:ext uri="{FF2B5EF4-FFF2-40B4-BE49-F238E27FC236}">
                <a16:creationId xmlns:a16="http://schemas.microsoft.com/office/drawing/2014/main" id="{9BB932BB-F681-4AE7-99A1-B63D0E6D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752600"/>
            <a:ext cx="5962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ulla bianca illustrazione di stock. Illustrazione di neonato - 20041674">
            <a:extLst>
              <a:ext uri="{FF2B5EF4-FFF2-40B4-BE49-F238E27FC236}">
                <a16:creationId xmlns:a16="http://schemas.microsoft.com/office/drawing/2014/main" id="{0F2A0E6C-AEA0-4315-96BA-DFAC1DF0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205" r="1974" b="2553"/>
          <a:stretch>
            <a:fillRect/>
          </a:stretch>
        </p:blipFill>
        <p:spPr bwMode="auto">
          <a:xfrm>
            <a:off x="2465389" y="1557339"/>
            <a:ext cx="7261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magine 4" descr="Massimo Palermo - Italiano scritto 2.0. Testi e ipertesti">
            <a:extLst>
              <a:ext uri="{FF2B5EF4-FFF2-40B4-BE49-F238E27FC236}">
                <a16:creationId xmlns:a16="http://schemas.microsoft.com/office/drawing/2014/main" id="{B7523673-2C43-4CCC-80BA-7C413069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r="34438"/>
          <a:stretch>
            <a:fillRect/>
          </a:stretch>
        </p:blipFill>
        <p:spPr bwMode="auto">
          <a:xfrm>
            <a:off x="3514725" y="1557339"/>
            <a:ext cx="51625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magine 3">
            <a:hlinkClick r:id="rId2"/>
            <a:extLst>
              <a:ext uri="{FF2B5EF4-FFF2-40B4-BE49-F238E27FC236}">
                <a16:creationId xmlns:a16="http://schemas.microsoft.com/office/drawing/2014/main" id="{E759CA99-29D6-4F26-8B4D-EB10D6E9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20714"/>
            <a:ext cx="34734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ttangolo 1">
            <a:extLst>
              <a:ext uri="{FF2B5EF4-FFF2-40B4-BE49-F238E27FC236}">
                <a16:creationId xmlns:a16="http://schemas.microsoft.com/office/drawing/2014/main" id="{98DE78D1-C103-4753-8EB2-100E64899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9" y="5949950"/>
            <a:ext cx="234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Il Notiziario della SSM</a:t>
            </a:r>
            <a:endParaRPr lang="it-IT" altLang="it-IT" sz="180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2711" y="371639"/>
            <a:ext cx="12601400" cy="6674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9" name="Immagine 8" descr="Blade Runner">
            <a:extLst>
              <a:ext uri="{FF2B5EF4-FFF2-40B4-BE49-F238E27FC236}">
                <a16:creationId xmlns:a16="http://schemas.microsoft.com/office/drawing/2014/main" id="{F4295BD9-281B-4225-8205-1DE9CB62F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69" y="765387"/>
            <a:ext cx="9141640" cy="5157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878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00">
        <p159:morph option="byObject"/>
      </p:transition>
    </mc:Choice>
    <mc:Fallback xmlns="">
      <p:transition spd="slow" advTm="18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9456" y="607844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4800" dirty="0">
                <a:solidFill>
                  <a:srgbClr val="C00000"/>
                </a:solidFill>
                <a:latin typeface="Calibri (Titoli)"/>
              </a:rPr>
              <a:t>1. Newsletter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3472" y="1916832"/>
            <a:ext cx="82809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De l'hypertexte à l'hypermédia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La Newsletter n'est pas un recueil de textes, ni un simple hypertexte :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un ensemble raisonné de ressources multimédias : textes (Les Cahiers, documents, rapports, décisions judiciaires, recueils), vidéos, podcasts, cours (e-learning, webinars), sites, etc.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Trois parties : SSM (§ I.), nouvelle législation (§ II.), autres institutions (§ III.)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3472" y="599882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2. </a:t>
            </a:r>
            <a:r>
              <a:rPr lang="en-US" altLang="it-IT" sz="4800" dirty="0" err="1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Projet</a:t>
            </a:r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 E-campus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3472" y="2152715"/>
            <a:ext cx="82809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A partir de 2020, les cours sont enregistrés (le SSM commence à utiliser Microsoft Teams).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Une archive multimédia de taille considérable (environ 2 ans) est créée.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Un projet est développé pour la diffusion et la réutilisation de ces archives.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squisa de site de desconto no Brasil aponta país como 2º em número de  assinantes de streaming no mundo – Clique Diário">
            <a:extLst>
              <a:ext uri="{FF2B5EF4-FFF2-40B4-BE49-F238E27FC236}">
                <a16:creationId xmlns:a16="http://schemas.microsoft.com/office/drawing/2014/main" id="{1BE3EFF8-9DA2-4B55-84F4-EFE191804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8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3472" y="619241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2. </a:t>
            </a:r>
            <a:r>
              <a:rPr lang="en-US" altLang="it-IT" sz="4800" dirty="0" err="1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Projet</a:t>
            </a:r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 E-campus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3472" y="1800482"/>
            <a:ext cx="1014709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Les fichiers vidéo sont divisés en interventions individuelles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les vidéos au format mp4 sont converties en audio mp3 et transcrites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 err="1">
                <a:solidFill>
                  <a:srgbClr val="0B0805"/>
                </a:solidFill>
              </a:rPr>
              <a:t>Parsers</a:t>
            </a:r>
            <a:r>
              <a:rPr lang="fr-FR" sz="3000" b="0" cap="none" spc="0" dirty="0">
                <a:solidFill>
                  <a:srgbClr val="0B0805"/>
                </a:solidFill>
              </a:rPr>
              <a:t> de l'ITTIG (Institut de documentation juridique de Florence) pour analyser les fichiers afin d'identifier les références législatives et jurisprudentielles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Liens sont créés vers le portail normatif de l'État et les sites institutionnels des tribunaux - projet BO-ECLI. </a:t>
            </a:r>
          </a:p>
        </p:txBody>
      </p:sp>
    </p:spTree>
    <p:extLst>
      <p:ext uri="{BB962C8B-B14F-4D97-AF65-F5344CB8AC3E}">
        <p14:creationId xmlns:p14="http://schemas.microsoft.com/office/powerpoint/2010/main" val="21494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numero diapositiva 4">
            <a:extLst>
              <a:ext uri="{FF2B5EF4-FFF2-40B4-BE49-F238E27FC236}">
                <a16:creationId xmlns:a16="http://schemas.microsoft.com/office/drawing/2014/main" id="{C5D83C5C-DED8-4D1A-8664-56D731ACB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F16CF6-863B-44F0-98C2-BBB328B7B090}" type="slidenum">
              <a:rPr lang="it-IT" altLang="it-IT" smtClean="0"/>
              <a:pPr>
                <a:spcBef>
                  <a:spcPct val="0"/>
                </a:spcBef>
                <a:buFontTx/>
                <a:buNone/>
                <a:defRPr/>
              </a:pPr>
              <a:t>54</a:t>
            </a:fld>
            <a:endParaRPr lang="en-US" altLang="it-IT" sz="1400"/>
          </a:p>
        </p:txBody>
      </p:sp>
      <p:pic>
        <p:nvPicPr>
          <p:cNvPr id="64515" name="Immagine 2" descr="Immagine che contiene sipario, persona, interni&#10;&#10;Descrizione generata automaticamente">
            <a:hlinkClick r:id="rId3"/>
            <a:extLst>
              <a:ext uri="{FF2B5EF4-FFF2-40B4-BE49-F238E27FC236}">
                <a16:creationId xmlns:a16="http://schemas.microsoft.com/office/drawing/2014/main" id="{AABDA098-C652-4B32-9B34-2FE829451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8305" r="10135"/>
          <a:stretch>
            <a:fillRect/>
          </a:stretch>
        </p:blipFill>
        <p:spPr bwMode="auto">
          <a:xfrm>
            <a:off x="2351088" y="4219576"/>
            <a:ext cx="2011362" cy="120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CasellaDiTesto 6">
            <a:extLst>
              <a:ext uri="{FF2B5EF4-FFF2-40B4-BE49-F238E27FC236}">
                <a16:creationId xmlns:a16="http://schemas.microsoft.com/office/drawing/2014/main" id="{D5B231EB-4797-4062-82FC-43C997B2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2" y="2143125"/>
            <a:ext cx="658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C00000"/>
                </a:solidFill>
                <a:latin typeface="+mj-lt"/>
              </a:rPr>
              <a:t>P22003 - </a:t>
            </a:r>
            <a:r>
              <a:rPr lang="fr-FR" altLang="it-IT" sz="2800" i="1" dirty="0">
                <a:solidFill>
                  <a:srgbClr val="C00000"/>
                </a:solidFill>
                <a:latin typeface="+mj-lt"/>
              </a:rPr>
              <a:t>Le système des sources du droit</a:t>
            </a:r>
            <a:endParaRPr lang="it-IT" altLang="it-IT" sz="28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4517" name="CasellaDiTesto 7">
            <a:extLst>
              <a:ext uri="{FF2B5EF4-FFF2-40B4-BE49-F238E27FC236}">
                <a16:creationId xmlns:a16="http://schemas.microsoft.com/office/drawing/2014/main" id="{97A9C711-F55D-47E3-B444-E78F99513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1" y="2641600"/>
            <a:ext cx="8035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it-IT" sz="1800" i="1" dirty="0">
                <a:solidFill>
                  <a:srgbClr val="C00000"/>
                </a:solidFill>
                <a:latin typeface="+mj-lt"/>
              </a:rPr>
              <a:t>Les moyens de résoudre les antinomies dans le système des sources : les contraintes découlant des traités internationaux.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0070C0"/>
                </a:solidFill>
                <a:latin typeface="Calibri (Titoli)"/>
              </a:rPr>
              <a:t>Rosita </a:t>
            </a:r>
            <a:r>
              <a:rPr lang="en-US" altLang="it-IT" sz="1800" dirty="0" err="1">
                <a:solidFill>
                  <a:srgbClr val="0070C0"/>
                </a:solidFill>
                <a:latin typeface="Calibri (Titoli)"/>
              </a:rPr>
              <a:t>D'Angiolella</a:t>
            </a:r>
            <a:r>
              <a:rPr lang="en-US" altLang="it-IT" sz="1800" dirty="0">
                <a:solidFill>
                  <a:srgbClr val="0070C0"/>
                </a:solidFill>
                <a:latin typeface="Calibri (Titoli)"/>
              </a:rPr>
              <a:t>, </a:t>
            </a:r>
            <a:r>
              <a:rPr lang="fr-FR" altLang="it-IT" sz="1800" i="1" dirty="0">
                <a:solidFill>
                  <a:srgbClr val="0070C0"/>
                </a:solidFill>
                <a:latin typeface="Calibri (Titoli)"/>
              </a:rPr>
              <a:t>Conseiller de la Cour suprême de cassation </a:t>
            </a:r>
            <a:endParaRPr lang="it-IT" altLang="it-IT" sz="1800" i="1" dirty="0">
              <a:solidFill>
                <a:srgbClr val="0070C0"/>
              </a:solidFill>
              <a:latin typeface="Calibri (Titoli)"/>
            </a:endParaRPr>
          </a:p>
        </p:txBody>
      </p:sp>
      <p:sp>
        <p:nvSpPr>
          <p:cNvPr id="64518" name="CasellaDiTesto 8">
            <a:extLst>
              <a:ext uri="{FF2B5EF4-FFF2-40B4-BE49-F238E27FC236}">
                <a16:creationId xmlns:a16="http://schemas.microsoft.com/office/drawing/2014/main" id="{5011A93D-1A90-46B1-95A0-35888D8E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1" y="4014788"/>
            <a:ext cx="16351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62A8"/>
                </a:solidFill>
                <a:latin typeface="Palatino Linotype" panose="02040502050505030304" pitchFamily="18" charset="0"/>
                <a:hlinkClick r:id="rId3"/>
              </a:rPr>
              <a:t>Video</a:t>
            </a:r>
            <a:endParaRPr lang="it-IT" altLang="it-IT" sz="1800">
              <a:solidFill>
                <a:srgbClr val="0062A8"/>
              </a:solidFill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62A8"/>
              </a:solidFill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62A8"/>
                </a:solidFill>
                <a:latin typeface="Palatino Linotype" panose="02040502050505030304" pitchFamily="18" charset="0"/>
                <a:hlinkClick r:id="rId5"/>
              </a:rPr>
              <a:t>Audio Podcast</a:t>
            </a:r>
            <a:endParaRPr lang="it-IT" altLang="it-IT" sz="1800">
              <a:solidFill>
                <a:srgbClr val="0062A8"/>
              </a:solidFill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u="sng">
                <a:solidFill>
                  <a:srgbClr val="0063A7"/>
                </a:solidFill>
                <a:latin typeface="Palatino Linotype" panose="02040502050505030304" pitchFamily="18" charset="0"/>
                <a:hlinkClick r:id="rId6"/>
              </a:rPr>
              <a:t>Trascrizione</a:t>
            </a:r>
            <a:r>
              <a:rPr lang="it-IT" altLang="it-IT" sz="1800" u="sng">
                <a:solidFill>
                  <a:srgbClr val="0063A7"/>
                </a:solidFill>
                <a:latin typeface="Palatino Linotype" panose="0204050205050503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Palatino Linotype" panose="02040502050505030304" pitchFamily="18" charset="0"/>
            </a:endParaRPr>
          </a:p>
        </p:txBody>
      </p:sp>
      <p:sp>
        <p:nvSpPr>
          <p:cNvPr id="64519" name="CasellaDiTesto 10">
            <a:extLst>
              <a:ext uri="{FF2B5EF4-FFF2-40B4-BE49-F238E27FC236}">
                <a16:creationId xmlns:a16="http://schemas.microsoft.com/office/drawing/2014/main" id="{DD925C10-AB60-41DC-931D-FE8B3F528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6" y="3963989"/>
            <a:ext cx="37242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C00000"/>
                </a:solidFill>
                <a:latin typeface="Palatino Linotype" panose="02040502050505030304" pitchFamily="18" charset="0"/>
              </a:rPr>
              <a:t>Normativa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0062A8"/>
                </a:solidFill>
                <a:latin typeface="Palatino Linotype" panose="02040502050505030304" pitchFamily="18" charset="0"/>
                <a:hlinkClick r:id="rId7"/>
              </a:rPr>
              <a:t>Costituzione, art. 23</a:t>
            </a:r>
            <a:endParaRPr lang="it-IT" altLang="it-IT" sz="1400" dirty="0">
              <a:solidFill>
                <a:srgbClr val="0062A8"/>
              </a:solidFill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0062A8"/>
                </a:solidFill>
                <a:latin typeface="Palatino Linotype" panose="02040502050505030304" pitchFamily="18" charset="0"/>
                <a:hlinkClick r:id="rId8"/>
              </a:rPr>
              <a:t>Costituzione, art. 117 e seguenti</a:t>
            </a:r>
            <a:endParaRPr lang="it-IT" altLang="it-IT" sz="1400" dirty="0">
              <a:solidFill>
                <a:srgbClr val="0062A8"/>
              </a:solidFill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0062A8"/>
                </a:solidFill>
                <a:latin typeface="Palatino Linotype" panose="02040502050505030304" pitchFamily="18" charset="0"/>
                <a:hlinkClick r:id="rId9"/>
              </a:rPr>
              <a:t>Legge costituzionale n. 3 del 2001</a:t>
            </a:r>
            <a:endParaRPr lang="it-IT" altLang="it-IT" sz="1400" dirty="0">
              <a:solidFill>
                <a:srgbClr val="0062A8"/>
              </a:solidFill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 dirty="0"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C00000"/>
                </a:solidFill>
                <a:latin typeface="Palatino Linotype" panose="02040502050505030304" pitchFamily="18" charset="0"/>
              </a:rPr>
              <a:t>Giurisprudenza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0062A8"/>
                </a:solidFill>
                <a:latin typeface="Palatino Linotype" panose="02040502050505030304" pitchFamily="18" charset="0"/>
                <a:hlinkClick r:id="rId10"/>
              </a:rPr>
              <a:t>Corte costituzionale sentenza n. 180 del 2017</a:t>
            </a:r>
            <a:endParaRPr lang="it-IT" altLang="it-IT" sz="1400" dirty="0">
              <a:solidFill>
                <a:srgbClr val="0062A8"/>
              </a:solidFill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0062A8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1"/>
              </a:rPr>
              <a:t>Corte costituzionale sentenza n. 183 del 2017</a:t>
            </a:r>
            <a:r>
              <a:rPr lang="it-IT" altLang="it-IT" sz="1400" dirty="0">
                <a:solidFill>
                  <a:srgbClr val="0062A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altLang="it-IT" sz="1400" dirty="0">
              <a:solidFill>
                <a:srgbClr val="0062A8"/>
              </a:solidFill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4520" name="Oggetto 14">
            <a:hlinkClick r:id="rId3"/>
            <a:extLst>
              <a:ext uri="{FF2B5EF4-FFF2-40B4-BE49-F238E27FC236}">
                <a16:creationId xmlns:a16="http://schemas.microsoft.com/office/drawing/2014/main" id="{E5043133-5843-48D7-B34E-57AD722332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0101" y="4019550"/>
          <a:ext cx="2508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6526984" imgH="5714286" progId="Photoshop.Image.13">
                  <p:embed/>
                </p:oleObj>
              </mc:Choice>
              <mc:Fallback>
                <p:oleObj name="Image" r:id="rId12" imgW="6526984" imgH="5714286" progId="Photoshop.Image.13">
                  <p:embed/>
                  <p:pic>
                    <p:nvPicPr>
                      <p:cNvPr id="64520" name="Oggetto 14">
                        <a:hlinkClick r:id="rId3"/>
                        <a:extLst>
                          <a:ext uri="{FF2B5EF4-FFF2-40B4-BE49-F238E27FC236}">
                            <a16:creationId xmlns:a16="http://schemas.microsoft.com/office/drawing/2014/main" id="{E5043133-5843-48D7-B34E-57AD72233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1" y="4019550"/>
                        <a:ext cx="25082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ggetto 16">
            <a:hlinkClick r:id="rId5"/>
            <a:extLst>
              <a:ext uri="{FF2B5EF4-FFF2-40B4-BE49-F238E27FC236}">
                <a16:creationId xmlns:a16="http://schemas.microsoft.com/office/drawing/2014/main" id="{6EAD9300-421B-44E3-AEE3-BE561F2F9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1213" y="4821238"/>
          <a:ext cx="20955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10158730" imgH="10171429" progId="Photoshop.Image.13">
                  <p:embed/>
                </p:oleObj>
              </mc:Choice>
              <mc:Fallback>
                <p:oleObj name="Image" r:id="rId14" imgW="10158730" imgH="10171429" progId="Photoshop.Image.13">
                  <p:embed/>
                  <p:pic>
                    <p:nvPicPr>
                      <p:cNvPr id="64521" name="Oggetto 16">
                        <a:hlinkClick r:id="rId5"/>
                        <a:extLst>
                          <a:ext uri="{FF2B5EF4-FFF2-40B4-BE49-F238E27FC236}">
                            <a16:creationId xmlns:a16="http://schemas.microsoft.com/office/drawing/2014/main" id="{6EAD9300-421B-44E3-AEE3-BE561F2F91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4821238"/>
                        <a:ext cx="20955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CasellaDiTesto 17">
            <a:extLst>
              <a:ext uri="{FF2B5EF4-FFF2-40B4-BE49-F238E27FC236}">
                <a16:creationId xmlns:a16="http://schemas.microsoft.com/office/drawing/2014/main" id="{A4CC10E3-C986-4250-9B90-AB8152BB1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2" y="693738"/>
            <a:ext cx="6440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it-IT" dirty="0">
                <a:latin typeface="+mj-lt"/>
              </a:rPr>
              <a:t>Le résultat est une fiche technique qui constitue les archives SSM :</a:t>
            </a:r>
            <a:endParaRPr lang="it-IT" altLang="it-IT" i="1" dirty="0">
              <a:latin typeface="+mj-lt"/>
            </a:endParaRPr>
          </a:p>
        </p:txBody>
      </p:sp>
      <p:graphicFrame>
        <p:nvGraphicFramePr>
          <p:cNvPr id="64523" name="Oggetto 21">
            <a:hlinkClick r:id="rId16" action="ppaction://hlinksldjump"/>
            <a:extLst>
              <a:ext uri="{FF2B5EF4-FFF2-40B4-BE49-F238E27FC236}">
                <a16:creationId xmlns:a16="http://schemas.microsoft.com/office/drawing/2014/main" id="{A4277BEE-E58F-4548-9061-04465C0EE0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9939" y="5424489"/>
          <a:ext cx="2508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7" imgW="9803175" imgH="12165079" progId="Photoshop.Image.13">
                  <p:embed/>
                </p:oleObj>
              </mc:Choice>
              <mc:Fallback>
                <p:oleObj name="Image" r:id="rId17" imgW="9803175" imgH="12165079" progId="Photoshop.Image.13">
                  <p:embed/>
                  <p:pic>
                    <p:nvPicPr>
                      <p:cNvPr id="64523" name="Oggetto 21">
                        <a:hlinkClick r:id="rId16" action="ppaction://hlinksldjump"/>
                        <a:extLst>
                          <a:ext uri="{FF2B5EF4-FFF2-40B4-BE49-F238E27FC236}">
                            <a16:creationId xmlns:a16="http://schemas.microsoft.com/office/drawing/2014/main" id="{A4277BEE-E58F-4548-9061-04465C0EE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9" y="5424489"/>
                        <a:ext cx="25082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3472" y="607844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3. Formation continue </a:t>
            </a:r>
            <a:r>
              <a:rPr lang="en-US" altLang="it-IT" sz="4800" dirty="0" err="1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virtuelle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3472" y="2133665"/>
            <a:ext cx="82809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Crise d'entreprise et insolvabilité : un domaine qui connaît des changements réglementaires majeurs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Nécessité d'une formation continue et homogène pour tous les juges traitant de ce sujet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Les séminaires traditionnels (nationaux ou décentralisés) ne sont pas suffisants.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Social Network Scheme Which Contains People Stock Vector (Royalty Free)  560596654 | Shutterstock">
            <a:extLst>
              <a:ext uri="{FF2B5EF4-FFF2-40B4-BE49-F238E27FC236}">
                <a16:creationId xmlns:a16="http://schemas.microsoft.com/office/drawing/2014/main" id="{D0323F11-F0C1-4212-9854-77B08993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6"/>
          <a:stretch>
            <a:fillRect/>
          </a:stretch>
        </p:blipFill>
        <p:spPr bwMode="auto">
          <a:xfrm>
            <a:off x="1885330" y="72289"/>
            <a:ext cx="8421339" cy="671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3472" y="607844"/>
            <a:ext cx="10488488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3. Formation continue </a:t>
            </a:r>
            <a:r>
              <a:rPr lang="en-US" altLang="it-IT" sz="4800" dirty="0" err="1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virtuelle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343472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221954" y="1988840"/>
            <a:ext cx="869047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Plateforme virtuelle avec tous les juges qui traitent cette matière dans tous les tribunaux (plus de 500)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Pool d'experts proposant des sujets dans des cycles de séminaires qui sont diffusés sur la plateforme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Partage d'expériences entre tous les juges ayant un domaine hautement spécialisé. 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Modèle pour d'autres sujets (immigration et asile, droit de la famille, droit du travail, etc.)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0192" y="475501"/>
            <a:ext cx="11305256" cy="191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it-IT" sz="4800" dirty="0">
                <a:solidFill>
                  <a:srgbClr val="C00000"/>
                </a:solidFill>
                <a:latin typeface="Calibri (Titoli)"/>
                <a:cs typeface="Times New Roman" panose="02020603050405020304" pitchFamily="18" charset="0"/>
              </a:rPr>
              <a:t>4. Communication pour la formation</a:t>
            </a:r>
            <a:br>
              <a:rPr lang="fr-FR" sz="800" b="0" dirty="0">
                <a:solidFill>
                  <a:srgbClr val="006699"/>
                </a:solidFill>
              </a:rPr>
            </a:br>
            <a:endParaRPr lang="en-CA" sz="3200" b="0" dirty="0">
              <a:solidFill>
                <a:srgbClr val="006699"/>
              </a:solidFill>
            </a:endParaRP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59AD416F-2FF9-458C-8B7C-FA99FCF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1" y="5317399"/>
            <a:ext cx="2292181" cy="11197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C3B7CE-2DBC-4F17-B41B-C74BE7879AE3}"/>
              </a:ext>
            </a:extLst>
          </p:cNvPr>
          <p:cNvCxnSpPr>
            <a:cxnSpLocks/>
          </p:cNvCxnSpPr>
          <p:nvPr/>
        </p:nvCxnSpPr>
        <p:spPr>
          <a:xfrm>
            <a:off x="1055440" y="1628800"/>
            <a:ext cx="9433048" cy="0"/>
          </a:xfrm>
          <a:prstGeom prst="line">
            <a:avLst/>
          </a:prstGeom>
          <a:ln w="19050">
            <a:solidFill>
              <a:srgbClr val="A89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3D2F59-6836-4CEC-A133-18D7C386CA46}"/>
              </a:ext>
            </a:extLst>
          </p:cNvPr>
          <p:cNvSpPr txBox="1">
            <a:spLocks/>
          </p:cNvSpPr>
          <p:nvPr/>
        </p:nvSpPr>
        <p:spPr bwMode="auto">
          <a:xfrm>
            <a:off x="1343472" y="2133665"/>
            <a:ext cx="82809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Il ne suffit pas de faire des choses, il faut les communiquer pour qu'elles soient connues et utilisées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toutes ces actions ont été accompagnées d'un gros investissement en communication</a:t>
            </a:r>
            <a:endParaRPr lang="en-CA" sz="3000" b="0" cap="none" spc="0" dirty="0">
              <a:solidFill>
                <a:srgbClr val="0B0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switch dir="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YouTube - Più opzioni per le famiglie da YouTube">
            <a:extLst>
              <a:ext uri="{FF2B5EF4-FFF2-40B4-BE49-F238E27FC236}">
                <a16:creationId xmlns:a16="http://schemas.microsoft.com/office/drawing/2014/main" id="{AD0184E3-8133-4EF2-BDA1-54FB1D3C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1" y="795339"/>
            <a:ext cx="347821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6" descr="Come vengono utilizzati i cookie su Twitter | Assistenza di Twitter">
            <a:extLst>
              <a:ext uri="{FF2B5EF4-FFF2-40B4-BE49-F238E27FC236}">
                <a16:creationId xmlns:a16="http://schemas.microsoft.com/office/drawing/2014/main" id="{14ECBF0A-E8B1-4355-8D99-0F724BCD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484438"/>
            <a:ext cx="18732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8" descr="Webpage vs Website">
            <a:extLst>
              <a:ext uri="{FF2B5EF4-FFF2-40B4-BE49-F238E27FC236}">
                <a16:creationId xmlns:a16="http://schemas.microsoft.com/office/drawing/2014/main" id="{41DFF7CB-2267-4B31-B46E-51D31CFEC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1" y="2559051"/>
            <a:ext cx="2232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0" descr="Come inviare mail riservate con Gmail | Argo Business Solutions">
            <a:extLst>
              <a:ext uri="{FF2B5EF4-FFF2-40B4-BE49-F238E27FC236}">
                <a16:creationId xmlns:a16="http://schemas.microsoft.com/office/drawing/2014/main" id="{153B3CA5-580A-483C-931D-BE15612B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5130800"/>
            <a:ext cx="19954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">
            <a:extLst>
              <a:ext uri="{FF2B5EF4-FFF2-40B4-BE49-F238E27FC236}">
                <a16:creationId xmlns:a16="http://schemas.microsoft.com/office/drawing/2014/main" id="{548EF29B-7EC2-4952-B512-F244D5BC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41539"/>
            <a:ext cx="366553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co 4">
            <a:extLst>
              <a:ext uri="{FF2B5EF4-FFF2-40B4-BE49-F238E27FC236}">
                <a16:creationId xmlns:a16="http://schemas.microsoft.com/office/drawing/2014/main" id="{C6A6918B-6AD6-4BB5-A1CC-A3CFA9A0C4D0}"/>
              </a:ext>
            </a:extLst>
          </p:cNvPr>
          <p:cNvSpPr/>
          <p:nvPr/>
        </p:nvSpPr>
        <p:spPr>
          <a:xfrm>
            <a:off x="7853364" y="1373188"/>
            <a:ext cx="1557337" cy="1243012"/>
          </a:xfrm>
          <a:prstGeom prst="arc">
            <a:avLst>
              <a:gd name="adj1" fmla="val 16200000"/>
              <a:gd name="adj2" fmla="val 2149306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4C6B7614-51DF-4AF0-B35D-D00CC588ED80}"/>
              </a:ext>
            </a:extLst>
          </p:cNvPr>
          <p:cNvSpPr/>
          <p:nvPr/>
        </p:nvSpPr>
        <p:spPr>
          <a:xfrm flipH="1" flipV="1">
            <a:off x="3141664" y="4246563"/>
            <a:ext cx="1944687" cy="1428750"/>
          </a:xfrm>
          <a:prstGeom prst="arc">
            <a:avLst>
              <a:gd name="adj1" fmla="val 16200000"/>
              <a:gd name="adj2" fmla="val 2149306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1DF7CD6C-EFEE-493A-A425-A31C55F5C9D6}"/>
              </a:ext>
            </a:extLst>
          </p:cNvPr>
          <p:cNvSpPr/>
          <p:nvPr/>
        </p:nvSpPr>
        <p:spPr>
          <a:xfrm flipV="1">
            <a:off x="7261225" y="4338638"/>
            <a:ext cx="1943100" cy="1244600"/>
          </a:xfrm>
          <a:prstGeom prst="arc">
            <a:avLst>
              <a:gd name="adj1" fmla="val 16200000"/>
              <a:gd name="adj2" fmla="val 2149306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98201861-7628-4DA4-918F-31A3BC0A72D0}"/>
              </a:ext>
            </a:extLst>
          </p:cNvPr>
          <p:cNvSpPr/>
          <p:nvPr/>
        </p:nvSpPr>
        <p:spPr>
          <a:xfrm rot="10384321" flipV="1">
            <a:off x="2970214" y="1204914"/>
            <a:ext cx="1468437" cy="1298575"/>
          </a:xfrm>
          <a:prstGeom prst="arc">
            <a:avLst>
              <a:gd name="adj1" fmla="val 16200000"/>
              <a:gd name="adj2" fmla="val 2149306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2711" y="371639"/>
            <a:ext cx="12601400" cy="6674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7" name="Immagine 6" descr="Ritorno al futuro: trama, cast e streaming del film in onda su Italia 1">
            <a:extLst>
              <a:ext uri="{FF2B5EF4-FFF2-40B4-BE49-F238E27FC236}">
                <a16:creationId xmlns:a16="http://schemas.microsoft.com/office/drawing/2014/main" id="{17D84045-C54F-4677-8E00-5E8CEBCB5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53" y="587574"/>
            <a:ext cx="8077893" cy="5384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806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00">
        <p159:morph option="byObject"/>
      </p:transition>
    </mc:Choice>
    <mc:Fallback xmlns="">
      <p:transition spd="slow" advTm="18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E4048F3-3FB8-48F3-BD2A-078CFC000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124744"/>
            <a:ext cx="3337120" cy="16093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EF087-A186-4A2E-9A25-50BC28733329}"/>
              </a:ext>
            </a:extLst>
          </p:cNvPr>
          <p:cNvSpPr txBox="1">
            <a:spLocks/>
          </p:cNvSpPr>
          <p:nvPr/>
        </p:nvSpPr>
        <p:spPr bwMode="auto">
          <a:xfrm>
            <a:off x="1559496" y="1628800"/>
            <a:ext cx="46805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</a:pPr>
            <a:r>
              <a:rPr lang="fr-FR" sz="4400" b="0" cap="none" spc="0" dirty="0">
                <a:solidFill>
                  <a:srgbClr val="C00000"/>
                </a:solidFill>
              </a:rPr>
              <a:t>Merci de votre attention </a:t>
            </a:r>
          </a:p>
          <a:p>
            <a:pPr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</a:pPr>
            <a:r>
              <a:rPr lang="en-CA" sz="2800" dirty="0">
                <a:solidFill>
                  <a:srgbClr val="0B0805"/>
                </a:solidFill>
              </a:rPr>
              <a:t>Ingrid </a:t>
            </a:r>
            <a:r>
              <a:rPr lang="en-CA" sz="2800" dirty="0" err="1">
                <a:solidFill>
                  <a:srgbClr val="0B0805"/>
                </a:solidFill>
              </a:rPr>
              <a:t>Derveaux</a:t>
            </a:r>
            <a:r>
              <a:rPr lang="en-CA" sz="2800" dirty="0">
                <a:solidFill>
                  <a:srgbClr val="0B0805"/>
                </a:solidFill>
              </a:rPr>
              <a:t> (ENM)</a:t>
            </a:r>
          </a:p>
          <a:p>
            <a:pPr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</a:pPr>
            <a:r>
              <a:rPr lang="en-CA" sz="2800" dirty="0">
                <a:solidFill>
                  <a:srgbClr val="0B0805"/>
                </a:solidFill>
              </a:rPr>
              <a:t>Gianluca Grasso (SSM) </a:t>
            </a:r>
          </a:p>
          <a:p>
            <a:pPr marL="514350" indent="-514350" algn="l">
              <a:lnSpc>
                <a:spcPct val="100000"/>
              </a:lnSpc>
              <a:spcAft>
                <a:spcPts val="600"/>
              </a:spcAft>
              <a:buClr>
                <a:srgbClr val="00325A"/>
              </a:buClr>
              <a:buFont typeface="Arial" panose="020B0604020202020204" pitchFamily="34" charset="0"/>
              <a:buChar char="•"/>
            </a:pPr>
            <a:endParaRPr lang="fr-FR" sz="4400" b="0" cap="none" spc="0" dirty="0">
              <a:solidFill>
                <a:srgbClr val="C00000"/>
              </a:solidFill>
            </a:endParaRP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1041693C-7A60-46B1-A918-1DE09382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429000"/>
            <a:ext cx="393413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000">
        <p14:ripple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2711" y="371639"/>
            <a:ext cx="12601400" cy="6674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11" name="Immagine 10" descr="Francois Truffaut: il regista di Fahrenheit 451 che amava i libri - Libri">
            <a:extLst>
              <a:ext uri="{FF2B5EF4-FFF2-40B4-BE49-F238E27FC236}">
                <a16:creationId xmlns:a16="http://schemas.microsoft.com/office/drawing/2014/main" id="{A31D3000-3F78-41D1-9B1D-92AB95D9C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19718"/>
            <a:ext cx="7711925" cy="5818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547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00">
        <p159:morph option="byObject"/>
      </p:transition>
    </mc:Choice>
    <mc:Fallback xmlns="">
      <p:transition spd="slow" advTm="1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2711" y="371639"/>
            <a:ext cx="12601400" cy="6674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792087"/>
            <a:ext cx="12192000" cy="14137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kern="1200" cap="all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5000" dirty="0">
                <a:solidFill>
                  <a:srgbClr val="00325A"/>
                </a:solidFill>
              </a:rPr>
              <a:t>formation judiciaire : quel avenir ?</a:t>
            </a:r>
            <a:br>
              <a:rPr lang="en-CA" sz="4400" b="0" dirty="0">
                <a:solidFill>
                  <a:srgbClr val="006699"/>
                </a:solidFill>
              </a:rPr>
            </a:br>
            <a:br>
              <a:rPr lang="fr-FR" sz="600" b="0" dirty="0">
                <a:solidFill>
                  <a:srgbClr val="000000"/>
                </a:solidFill>
              </a:rPr>
            </a:br>
            <a:endParaRPr lang="en-CA" sz="3600" b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5031DC-B6AC-4F5C-A575-84CBF403D52F}"/>
              </a:ext>
            </a:extLst>
          </p:cNvPr>
          <p:cNvSpPr txBox="1">
            <a:spLocks/>
          </p:cNvSpPr>
          <p:nvPr/>
        </p:nvSpPr>
        <p:spPr bwMode="auto">
          <a:xfrm>
            <a:off x="1199457" y="2060848"/>
            <a:ext cx="9577064" cy="38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None/>
              <a:defRPr sz="3200" b="1" kern="1200" cap="all" spc="-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Les visions de l'avenir ne sont pas toujours positives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Le Covid-19 a brisé nos certitudes.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Il nous a obligés à changer complètement nos habitudes, y compris les modes de formation.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Les sessions de formation ont été transférées en ligne</a:t>
            </a:r>
          </a:p>
          <a:p>
            <a:pPr marL="342900" indent="-342900" algn="l">
              <a:lnSpc>
                <a:spcPct val="100000"/>
              </a:lnSpc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3000" b="0" cap="none" spc="0" dirty="0">
                <a:solidFill>
                  <a:srgbClr val="0B0805"/>
                </a:solidFill>
              </a:rPr>
              <a:t>Nous avons accéléré l'utilisation des nouvelles technologies comme jamais auparavant. </a:t>
            </a:r>
          </a:p>
        </p:txBody>
      </p:sp>
    </p:spTree>
    <p:extLst>
      <p:ext uri="{BB962C8B-B14F-4D97-AF65-F5344CB8AC3E}">
        <p14:creationId xmlns:p14="http://schemas.microsoft.com/office/powerpoint/2010/main" val="659412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00">
        <p159:morph option="byObject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ECA47F-BC0F-460F-8CEE-38B75A9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2711" y="371639"/>
            <a:ext cx="12601400" cy="6674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5951" y="64533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2050" name="Picture 2" descr="Zoom app not safe, Indian Govt warns users | Technology News – India TV">
            <a:extLst>
              <a:ext uri="{FF2B5EF4-FFF2-40B4-BE49-F238E27FC236}">
                <a16:creationId xmlns:a16="http://schemas.microsoft.com/office/drawing/2014/main" id="{C61BF52F-0CB6-4405-A824-4DB79FA1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1" y="744574"/>
            <a:ext cx="10539536" cy="59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87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00">
        <p159:morph option="byObject"/>
      </p:transition>
    </mc:Choice>
    <mc:Fallback xmlns="">
      <p:transition spd="slow" advTm="18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JI PowerPoint Template_2012_white background with crossing blue lines">
  <a:themeElements>
    <a:clrScheme name="Custom 1">
      <a:dk1>
        <a:srgbClr val="B6DEFF"/>
      </a:dk1>
      <a:lt1>
        <a:srgbClr val="0B0805"/>
      </a:lt1>
      <a:dk2>
        <a:srgbClr val="96764D"/>
      </a:dk2>
      <a:lt2>
        <a:srgbClr val="0B0805"/>
      </a:lt2>
      <a:accent1>
        <a:srgbClr val="2F2B20"/>
      </a:accent1>
      <a:accent2>
        <a:srgbClr val="00549A"/>
      </a:accent2>
      <a:accent3>
        <a:srgbClr val="1092FF"/>
      </a:accent3>
      <a:accent4>
        <a:srgbClr val="C5AE8E"/>
      </a:accent4>
      <a:accent5>
        <a:srgbClr val="C89F5D"/>
      </a:accent5>
      <a:accent6>
        <a:srgbClr val="B1A089"/>
      </a:accent6>
      <a:hlink>
        <a:srgbClr val="251D13"/>
      </a:hlink>
      <a:folHlink>
        <a:srgbClr val="0072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98E989CC95F04985F4A5E803F22A82" ma:contentTypeVersion="13" ma:contentTypeDescription="Creare un nuovo documento." ma:contentTypeScope="" ma:versionID="ba68e03387fa82ecdbf94a5158bd1dda">
  <xsd:schema xmlns:xsd="http://www.w3.org/2001/XMLSchema" xmlns:xs="http://www.w3.org/2001/XMLSchema" xmlns:p="http://schemas.microsoft.com/office/2006/metadata/properties" xmlns:ns2="b3ce11c7-f95b-4dc3-aa91-ccc70188f36a" xmlns:ns3="063f5768-179e-4af5-a3a6-6ceb7108789e" targetNamespace="http://schemas.microsoft.com/office/2006/metadata/properties" ma:root="true" ma:fieldsID="b96a68ea3404fc629baef07099d3adf5" ns2:_="" ns3:_="">
    <xsd:import namespace="b3ce11c7-f95b-4dc3-aa91-ccc70188f36a"/>
    <xsd:import namespace="063f5768-179e-4af5-a3a6-6ceb71087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e11c7-f95b-4dc3-aa91-ccc70188f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df545b04-e9b7-49eb-a5ad-99162a294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5768-179e-4af5-a3a6-6ceb71087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a293b45-5953-40ad-ac02-615def96b665}" ma:internalName="TaxCatchAll" ma:showField="CatchAllData" ma:web="063f5768-179e-4af5-a3a6-6ceb710878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3f5768-179e-4af5-a3a6-6ceb7108789e" xsi:nil="true"/>
    <lcf76f155ced4ddcb4097134ff3c332f xmlns="b3ce11c7-f95b-4dc3-aa91-ccc70188f3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F1DC33-9E1A-4EDA-8BA8-BEF80D0B352C}"/>
</file>

<file path=customXml/itemProps2.xml><?xml version="1.0" encoding="utf-8"?>
<ds:datastoreItem xmlns:ds="http://schemas.openxmlformats.org/officeDocument/2006/customXml" ds:itemID="{4D90352A-EA32-495A-8281-F1743E8C0C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9403E3-2467-4CB0-AEDE-CA5D8620AF91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NJI PowerPoint Template_2012_white background with crossing blue lines</Template>
  <TotalTime>23027</TotalTime>
  <Words>1938</Words>
  <Application>Microsoft Office PowerPoint</Application>
  <PresentationFormat>Widescreen</PresentationFormat>
  <Paragraphs>255</Paragraphs>
  <Slides>60</Slides>
  <Notes>49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(Titoli)</vt:lpstr>
      <vt:lpstr>Palatino Linotype</vt:lpstr>
      <vt:lpstr>Times New Roman</vt:lpstr>
      <vt:lpstr>Wingdings</vt:lpstr>
      <vt:lpstr>NJI PowerPoint Template_2012_white background with crossing blue lines</vt:lpstr>
      <vt:lpstr>Image</vt:lpstr>
      <vt:lpstr>Presentazione standard di PowerPoint</vt:lpstr>
      <vt:lpstr>Nouvelles methodologies de formation: un pas vers l'avenir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Utilisation d'outils numériques / interactifs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Ellis</dc:creator>
  <cp:lastModifiedBy>Massimiliano Belli - SSM</cp:lastModifiedBy>
  <cp:revision>3266</cp:revision>
  <cp:lastPrinted>2017-04-10T15:03:32Z</cp:lastPrinted>
  <dcterms:created xsi:type="dcterms:W3CDTF">2012-10-25T19:38:36Z</dcterms:created>
  <dcterms:modified xsi:type="dcterms:W3CDTF">2022-10-27T15:09:50Z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0x010100CC5657C0C1E54D4DA7AD67827016B6D0</vt:lpwstr>
  </property>
  <property fmtid="{D5CDD505-2E9C-101B-9397-08002B2CF9AE}" pid="3" name="_dlc_DocIdItemGuid">
    <vt:lpwstr>a77b34d4-5c65-41fa-9080-954a272236af</vt:lpwstr>
  </property>
  <property fmtid="{D5CDD505-2E9C-101B-9397-08002B2CF9AE}" pid="4" name="Program Type">
    <vt:lpwstr>35;#National|9fd3f6bc-c28c-4e2f-af1e-5480d3246fc8</vt:lpwstr>
  </property>
  <property fmtid="{D5CDD505-2E9C-101B-9397-08002B2CF9AE}" pid="5" name="Program Categories">
    <vt:lpwstr>99;#Appellate Courts|e2b719e6-1109-4203-8df1-d3665020cf5b</vt:lpwstr>
  </property>
  <property fmtid="{D5CDD505-2E9C-101B-9397-08002B2CF9AE}" pid="6" name="Courts">
    <vt:lpwstr/>
  </property>
  <property fmtid="{D5CDD505-2E9C-101B-9397-08002B2CF9AE}" pid="7" name="Program Category">
    <vt:lpwstr>26;#Registration Forms and Flyers|c46db1e7-94f4-4f23-95e0-1b8edb8b810e</vt:lpwstr>
  </property>
  <property fmtid="{D5CDD505-2E9C-101B-9397-08002B2CF9AE}" pid="8" name="Program Month">
    <vt:lpwstr>56;#January|df6cd7d7-d0e2-4ffa-8074-a3169b2f9f4f</vt:lpwstr>
  </property>
</Properties>
</file>